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65" r:id="rId2"/>
    <p:sldId id="266" r:id="rId3"/>
    <p:sldId id="293" r:id="rId4"/>
    <p:sldId id="294" r:id="rId5"/>
    <p:sldId id="296" r:id="rId6"/>
    <p:sldId id="295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5" r:id="rId15"/>
    <p:sldId id="304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43"/>
      <p:bold r:id="rId44"/>
    </p:embeddedFont>
    <p:embeddedFont>
      <p:font typeface="산돌고딕B" panose="020B0600000101010101" charset="-127"/>
      <p:regular r:id="rId45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산돌고딕B" pitchFamily="18" charset="-127"/>
        <a:ea typeface="산돌고딕B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산돌고딕B" pitchFamily="18" charset="-127"/>
        <a:ea typeface="산돌고딕B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산돌고딕B" pitchFamily="18" charset="-127"/>
        <a:ea typeface="산돌고딕B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산돌고딕B" pitchFamily="18" charset="-127"/>
        <a:ea typeface="산돌고딕B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산돌고딕B" pitchFamily="18" charset="-127"/>
        <a:ea typeface="산돌고딕B" pitchFamily="18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1"/>
        </a:solidFill>
        <a:latin typeface="산돌고딕B" pitchFamily="18" charset="-127"/>
        <a:ea typeface="산돌고딕B" pitchFamily="18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1"/>
        </a:solidFill>
        <a:latin typeface="산돌고딕B" pitchFamily="18" charset="-127"/>
        <a:ea typeface="산돌고딕B" pitchFamily="18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1"/>
        </a:solidFill>
        <a:latin typeface="산돌고딕B" pitchFamily="18" charset="-127"/>
        <a:ea typeface="산돌고딕B" pitchFamily="18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1"/>
        </a:solidFill>
        <a:latin typeface="산돌고딕B" pitchFamily="18" charset="-127"/>
        <a:ea typeface="산돌고딕B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53" autoAdjust="0"/>
    <p:restoredTop sz="94660"/>
  </p:normalViewPr>
  <p:slideViewPr>
    <p:cSldViewPr>
      <p:cViewPr varScale="1">
        <p:scale>
          <a:sx n="120" d="100"/>
          <a:sy n="120" d="100"/>
        </p:scale>
        <p:origin x="193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37.png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7.png"/><Relationship Id="rId1" Type="http://schemas.openxmlformats.org/officeDocument/2006/relationships/image" Target="../media/image44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png"/><Relationship Id="rId1" Type="http://schemas.openxmlformats.org/officeDocument/2006/relationships/image" Target="../media/image53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image" Target="../media/image60.png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0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8.png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image" Target="../media/image75.png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png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png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1.png"/><Relationship Id="rId4" Type="http://schemas.openxmlformats.org/officeDocument/2006/relationships/image" Target="../media/image102.png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91.png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4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 defTabSz="955731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 algn="r" defTabSz="955731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defTabSz="955731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algn="r" defTabSz="955731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9525C76-AE57-4525-9FE5-96A7074AA99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12799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4403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59CDB638-92CF-4E00-B6C2-5CCFCE15CB4D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1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532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7EC8D93D-8C4B-4C63-8477-AD8C4D02FDC9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10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542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5C80DAFE-4463-431C-8964-928E1F4FBC32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11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553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70BC5175-0DE9-4201-B45C-FFE6F91BD277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12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563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28909D07-F667-4870-BEA2-FEDB3234D263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13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573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A4DCA118-9987-46F1-A1FE-6F42D0E22900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14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5837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330CB41C-675A-425E-9B54-0D484EE84204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15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5939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9D1CD99A-5D5A-4A69-ACED-F1EC09078A95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16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604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C170C456-0191-4187-B017-ADC7FF6438F3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17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614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6DDCC834-10FD-4620-9685-5C84E1EEDAC3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18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624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750AF825-5B58-4075-A1AA-A64B722AEB15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19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4506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D9F7E340-9C1C-4999-AF38-4597200E195B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2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634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EC95D5D8-64B9-4457-B685-A12E6CDAE19D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20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645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FE121665-DACC-4622-A39F-F8FA0482C7B5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21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655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87F2819E-70F1-4504-BBB6-E7F349FA3F1F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22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665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50B77AD7-A3B5-4B84-A61B-4B601D8BAEB2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23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675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96624743-526B-470B-B7AE-81BBC1FBFB89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24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686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C80DE188-B26E-4E19-BAB5-DF50ADEDEBFF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25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6963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30D3C6F8-669D-491C-8F7E-639056D74672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26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7066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94ED162E-D41F-47BE-AF16-B139ED827943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27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716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AF9DC10F-7E74-4F46-BFBE-5762E2DF26F6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28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72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5F1A3CAE-D25E-4986-8B38-113908280D5E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29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460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A5AED624-ADCF-449F-9B04-A21EEC422EE9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3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737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99FB5328-F851-4B0B-B13C-7883668E6096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30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747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7E187D51-43BB-4FAC-AC1D-A74E1E6FF649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31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757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A9BBC88A-EE48-446A-BD85-21AB2D068AC2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32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768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79F80530-97EA-4685-A982-02BDE5F06EB8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33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778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FADACDC3-4E99-47E6-9EDD-6F26A9CCC98C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34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788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CFF1BD3B-5133-4295-A876-3BC0E75B6898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35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798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E0159277-86DE-40E5-825C-C9F1D9F119E1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36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809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2A9C45BB-9582-4050-88BA-0B5191589479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37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819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A6F1A12F-661C-4B5F-9FA7-2E5C75B9AB00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38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829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6964D9B9-1EFE-4DA9-B396-DDB9798CBA62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39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CA0E3EB4-9327-4921-9D46-F519A35C8DB4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4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8397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B208530B-2AE6-4E01-8D71-A1A297CB6303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40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481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E17251C9-B27E-4FF9-B32C-1CB8D953BBB3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5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3F030D0A-DA30-4040-B4B2-41BADE40F8F2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6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501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C0E1F722-5074-4DE9-8397-88B6409EB341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7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512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66445571-5B5F-4F17-8D31-5A53E345458C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8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522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defTabSz="955675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fld id="{33A0F473-9779-4C8B-BB70-FFFBEF1A13F7}" type="slidenum">
              <a:rPr lang="en-US" altLang="ko-KR" sz="1300" smtClean="0">
                <a:latin typeface="굴림" charset="-127"/>
                <a:ea typeface="굴림" charset="-127"/>
              </a:rPr>
              <a:pPr eaLnBrk="1" hangingPunct="1"/>
              <a:t>9</a:t>
            </a:fld>
            <a:endParaRPr lang="en-US" altLang="ko-KR" sz="13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84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18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24663" y="274638"/>
            <a:ext cx="2141537" cy="59404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96875" y="274638"/>
            <a:ext cx="6275388" cy="59404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64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394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4476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96875" y="971550"/>
            <a:ext cx="4208463" cy="5243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7738" y="971550"/>
            <a:ext cx="4208462" cy="5243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15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40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45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094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39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692612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971550"/>
            <a:ext cx="8569325" cy="524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188" tIns="43594" rIns="87188" bIns="435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033" name="Text Box 9"/>
          <p:cNvSpPr txBox="1">
            <a:spLocks noChangeArrowheads="1"/>
          </p:cNvSpPr>
          <p:nvPr userDrawn="1"/>
        </p:nvSpPr>
        <p:spPr bwMode="auto">
          <a:xfrm>
            <a:off x="7091363" y="44450"/>
            <a:ext cx="1944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chemeClr val="bg1"/>
                </a:solidFill>
              </a:rPr>
              <a:t>KAIST Concrete Lab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17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7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7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7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7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7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7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7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oleObject" Target="../embeddings/oleObject32.bin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5.png"/><Relationship Id="rId1" Type="http://schemas.openxmlformats.org/officeDocument/2006/relationships/vmlDrawing" Target="../drawings/vmlDrawing9.vml"/><Relationship Id="rId6" Type="http://schemas.openxmlformats.org/officeDocument/2006/relationships/image" Target="../media/image4.png"/><Relationship Id="rId11" Type="http://schemas.openxmlformats.org/officeDocument/2006/relationships/oleObject" Target="../embeddings/oleObject31.bin"/><Relationship Id="rId5" Type="http://schemas.openxmlformats.org/officeDocument/2006/relationships/image" Target="../media/image30.png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32.png"/><Relationship Id="rId4" Type="http://schemas.openxmlformats.org/officeDocument/2006/relationships/oleObject" Target="../embeddings/oleObject28.bin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6.png"/><Relationship Id="rId5" Type="http://schemas.openxmlformats.org/officeDocument/2006/relationships/oleObject" Target="../embeddings/oleObject34.bin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2.png"/><Relationship Id="rId5" Type="http://schemas.openxmlformats.org/officeDocument/2006/relationships/oleObject" Target="../embeddings/oleObject40.bin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37.png"/><Relationship Id="rId4" Type="http://schemas.openxmlformats.org/officeDocument/2006/relationships/oleObject" Target="../embeddings/oleObject42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4.png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5.bin"/><Relationship Id="rId11" Type="http://schemas.openxmlformats.org/officeDocument/2006/relationships/oleObject" Target="../embeddings/oleObject47.bin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oleObject" Target="../embeddings/oleObject44.bin"/><Relationship Id="rId9" Type="http://schemas.openxmlformats.org/officeDocument/2006/relationships/oleObject" Target="../embeddings/oleObject4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oleObject" Target="../embeddings/oleObject52.bin"/><Relationship Id="rId18" Type="http://schemas.openxmlformats.org/officeDocument/2006/relationships/image" Target="../media/image51.png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48.png"/><Relationship Id="rId17" Type="http://schemas.openxmlformats.org/officeDocument/2006/relationships/oleObject" Target="../embeddings/oleObject54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0.png"/><Relationship Id="rId20" Type="http://schemas.openxmlformats.org/officeDocument/2006/relationships/image" Target="../media/image52.png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.png"/><Relationship Id="rId11" Type="http://schemas.openxmlformats.org/officeDocument/2006/relationships/oleObject" Target="../embeddings/oleObject51.bin"/><Relationship Id="rId5" Type="http://schemas.openxmlformats.org/officeDocument/2006/relationships/image" Target="../media/image44.png"/><Relationship Id="rId15" Type="http://schemas.openxmlformats.org/officeDocument/2006/relationships/oleObject" Target="../embeddings/oleObject53.bin"/><Relationship Id="rId10" Type="http://schemas.openxmlformats.org/officeDocument/2006/relationships/image" Target="../media/image47.png"/><Relationship Id="rId19" Type="http://schemas.openxmlformats.org/officeDocument/2006/relationships/oleObject" Target="../embeddings/oleObject55.bin"/><Relationship Id="rId4" Type="http://schemas.openxmlformats.org/officeDocument/2006/relationships/oleObject" Target="../embeddings/oleObject48.bin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oleObject" Target="../embeddings/oleObject60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4.png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7.bin"/><Relationship Id="rId11" Type="http://schemas.openxmlformats.org/officeDocument/2006/relationships/oleObject" Target="../embeddings/oleObject59.bin"/><Relationship Id="rId5" Type="http://schemas.openxmlformats.org/officeDocument/2006/relationships/image" Target="../media/image53.png"/><Relationship Id="rId10" Type="http://schemas.openxmlformats.org/officeDocument/2006/relationships/image" Target="../media/image37.png"/><Relationship Id="rId4" Type="http://schemas.openxmlformats.org/officeDocument/2006/relationships/oleObject" Target="../embeddings/oleObject56.bin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56.png"/><Relationship Id="rId10" Type="http://schemas.openxmlformats.org/officeDocument/2006/relationships/image" Target="../media/image4.png"/><Relationship Id="rId4" Type="http://schemas.openxmlformats.org/officeDocument/2006/relationships/oleObject" Target="../embeddings/oleObject61.bin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59.png"/><Relationship Id="rId4" Type="http://schemas.openxmlformats.org/officeDocument/2006/relationships/oleObject" Target="../embeddings/oleObject6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63.png"/><Relationship Id="rId5" Type="http://schemas.openxmlformats.org/officeDocument/2006/relationships/image" Target="../media/image61.png"/><Relationship Id="rId10" Type="http://schemas.openxmlformats.org/officeDocument/2006/relationships/oleObject" Target="../embeddings/oleObject69.bin"/><Relationship Id="rId4" Type="http://schemas.openxmlformats.org/officeDocument/2006/relationships/oleObject" Target="../embeddings/oleObject66.bin"/><Relationship Id="rId9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60.png"/><Relationship Id="rId4" Type="http://schemas.openxmlformats.org/officeDocument/2006/relationships/oleObject" Target="../embeddings/oleObject70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73.bin"/><Relationship Id="rId5" Type="http://schemas.openxmlformats.org/officeDocument/2006/relationships/image" Target="../media/image60.png"/><Relationship Id="rId4" Type="http://schemas.openxmlformats.org/officeDocument/2006/relationships/oleObject" Target="../embeddings/oleObject72.bin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7.png"/><Relationship Id="rId5" Type="http://schemas.openxmlformats.org/officeDocument/2006/relationships/oleObject" Target="../embeddings/oleObject75.bin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7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8.png"/><Relationship Id="rId5" Type="http://schemas.openxmlformats.org/officeDocument/2006/relationships/oleObject" Target="../embeddings/oleObject76.bin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79.bin"/><Relationship Id="rId5" Type="http://schemas.openxmlformats.org/officeDocument/2006/relationships/image" Target="../media/image68.png"/><Relationship Id="rId10" Type="http://schemas.openxmlformats.org/officeDocument/2006/relationships/image" Target="../media/image4.png"/><Relationship Id="rId4" Type="http://schemas.openxmlformats.org/officeDocument/2006/relationships/oleObject" Target="../embeddings/oleObject78.bin"/><Relationship Id="rId9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82.bin"/><Relationship Id="rId5" Type="http://schemas.openxmlformats.org/officeDocument/2006/relationships/image" Target="../media/image72.png"/><Relationship Id="rId4" Type="http://schemas.openxmlformats.org/officeDocument/2006/relationships/oleObject" Target="../embeddings/oleObject81.bin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.png"/><Relationship Id="rId5" Type="http://schemas.openxmlformats.org/officeDocument/2006/relationships/image" Target="../media/image75.png"/><Relationship Id="rId4" Type="http://schemas.openxmlformats.org/officeDocument/2006/relationships/oleObject" Target="../embeddings/oleObject84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87.bin"/><Relationship Id="rId5" Type="http://schemas.openxmlformats.org/officeDocument/2006/relationships/image" Target="../media/image75.png"/><Relationship Id="rId4" Type="http://schemas.openxmlformats.org/officeDocument/2006/relationships/oleObject" Target="../embeddings/oleObject86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8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.png"/><Relationship Id="rId5" Type="http://schemas.openxmlformats.org/officeDocument/2006/relationships/image" Target="../media/image78.png"/><Relationship Id="rId4" Type="http://schemas.openxmlformats.org/officeDocument/2006/relationships/oleObject" Target="../embeddings/oleObject88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4.bin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11" Type="http://schemas.openxmlformats.org/officeDocument/2006/relationships/oleObject" Target="../embeddings/oleObject6.bin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5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9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80.png"/><Relationship Id="rId5" Type="http://schemas.openxmlformats.org/officeDocument/2006/relationships/oleObject" Target="../embeddings/oleObject90.bin"/><Relationship Id="rId10" Type="http://schemas.openxmlformats.org/officeDocument/2006/relationships/image" Target="../media/image82.png"/><Relationship Id="rId4" Type="http://schemas.openxmlformats.org/officeDocument/2006/relationships/image" Target="../media/image4.png"/><Relationship Id="rId9" Type="http://schemas.openxmlformats.org/officeDocument/2006/relationships/oleObject" Target="../embeddings/oleObject9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83.png"/><Relationship Id="rId5" Type="http://schemas.openxmlformats.org/officeDocument/2006/relationships/oleObject" Target="../embeddings/oleObject93.bin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9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85.png"/><Relationship Id="rId5" Type="http://schemas.openxmlformats.org/officeDocument/2006/relationships/oleObject" Target="../embeddings/oleObject94.bin"/><Relationship Id="rId10" Type="http://schemas.openxmlformats.org/officeDocument/2006/relationships/image" Target="../media/image87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9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9.bin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98.bin"/><Relationship Id="rId5" Type="http://schemas.openxmlformats.org/officeDocument/2006/relationships/image" Target="../media/image88.png"/><Relationship Id="rId10" Type="http://schemas.openxmlformats.org/officeDocument/2006/relationships/image" Target="../media/image4.png"/><Relationship Id="rId4" Type="http://schemas.openxmlformats.org/officeDocument/2006/relationships/oleObject" Target="../embeddings/oleObject97.bin"/><Relationship Id="rId9" Type="http://schemas.openxmlformats.org/officeDocument/2006/relationships/image" Target="../media/image90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oleObject" Target="../embeddings/oleObject104.bin"/><Relationship Id="rId18" Type="http://schemas.openxmlformats.org/officeDocument/2006/relationships/image" Target="../media/image97.png"/><Relationship Id="rId3" Type="http://schemas.openxmlformats.org/officeDocument/2006/relationships/notesSlide" Target="../notesSlides/notesSlide34.xml"/><Relationship Id="rId21" Type="http://schemas.openxmlformats.org/officeDocument/2006/relationships/image" Target="../media/image98.wmf"/><Relationship Id="rId7" Type="http://schemas.openxmlformats.org/officeDocument/2006/relationships/oleObject" Target="../embeddings/oleObject101.bin"/><Relationship Id="rId12" Type="http://schemas.openxmlformats.org/officeDocument/2006/relationships/image" Target="../media/image94.png"/><Relationship Id="rId17" Type="http://schemas.openxmlformats.org/officeDocument/2006/relationships/oleObject" Target="../embeddings/oleObject106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6.png"/><Relationship Id="rId20" Type="http://schemas.openxmlformats.org/officeDocument/2006/relationships/oleObject" Target="../embeddings/oleObject107.bin"/><Relationship Id="rId1" Type="http://schemas.openxmlformats.org/officeDocument/2006/relationships/vmlDrawing" Target="../drawings/vmlDrawing33.vml"/><Relationship Id="rId6" Type="http://schemas.openxmlformats.org/officeDocument/2006/relationships/image" Target="../media/image4.png"/><Relationship Id="rId11" Type="http://schemas.openxmlformats.org/officeDocument/2006/relationships/oleObject" Target="../embeddings/oleObject103.bin"/><Relationship Id="rId5" Type="http://schemas.openxmlformats.org/officeDocument/2006/relationships/image" Target="../media/image91.png"/><Relationship Id="rId15" Type="http://schemas.openxmlformats.org/officeDocument/2006/relationships/oleObject" Target="../embeddings/oleObject105.bin"/><Relationship Id="rId10" Type="http://schemas.openxmlformats.org/officeDocument/2006/relationships/image" Target="../media/image93.png"/><Relationship Id="rId19" Type="http://schemas.openxmlformats.org/officeDocument/2006/relationships/image" Target="../media/image99.png"/><Relationship Id="rId4" Type="http://schemas.openxmlformats.org/officeDocument/2006/relationships/oleObject" Target="../embeddings/oleObject100.bin"/><Relationship Id="rId9" Type="http://schemas.openxmlformats.org/officeDocument/2006/relationships/oleObject" Target="../embeddings/oleObject102.bin"/><Relationship Id="rId1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notesSlide" Target="../notesSlides/notesSlide35.xml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10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4.png"/><Relationship Id="rId11" Type="http://schemas.openxmlformats.org/officeDocument/2006/relationships/oleObject" Target="../embeddings/oleObject111.bin"/><Relationship Id="rId5" Type="http://schemas.openxmlformats.org/officeDocument/2006/relationships/image" Target="../media/image91.png"/><Relationship Id="rId10" Type="http://schemas.openxmlformats.org/officeDocument/2006/relationships/image" Target="../media/image101.png"/><Relationship Id="rId4" Type="http://schemas.openxmlformats.org/officeDocument/2006/relationships/oleObject" Target="../embeddings/oleObject108.bin"/><Relationship Id="rId9" Type="http://schemas.openxmlformats.org/officeDocument/2006/relationships/oleObject" Target="../embeddings/oleObject110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notesSlide" Target="../notesSlides/notesSlide36.xml"/><Relationship Id="rId7" Type="http://schemas.openxmlformats.org/officeDocument/2006/relationships/oleObject" Target="../embeddings/oleObject1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4.png"/><Relationship Id="rId5" Type="http://schemas.openxmlformats.org/officeDocument/2006/relationships/image" Target="../media/image91.png"/><Relationship Id="rId10" Type="http://schemas.openxmlformats.org/officeDocument/2006/relationships/image" Target="../media/image104.png"/><Relationship Id="rId4" Type="http://schemas.openxmlformats.org/officeDocument/2006/relationships/oleObject" Target="../embeddings/oleObject112.bin"/><Relationship Id="rId9" Type="http://schemas.openxmlformats.org/officeDocument/2006/relationships/oleObject" Target="../embeddings/oleObject11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115.bin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gi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6.gif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png"/><Relationship Id="rId5" Type="http://schemas.openxmlformats.org/officeDocument/2006/relationships/oleObject" Target="../embeddings/oleObject7.bin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oleObject" Target="../embeddings/oleObject13.bin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6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png"/><Relationship Id="rId11" Type="http://schemas.openxmlformats.org/officeDocument/2006/relationships/oleObject" Target="../embeddings/oleObject12.bin"/><Relationship Id="rId5" Type="http://schemas.openxmlformats.org/officeDocument/2006/relationships/image" Target="../media/image11.png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9.bin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oleObject" Target="../embeddings/oleObject1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png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0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1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oleObject" Target="../embeddings/oleObject24.bin"/><Relationship Id="rId18" Type="http://schemas.openxmlformats.org/officeDocument/2006/relationships/image" Target="../media/image28.png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25.png"/><Relationship Id="rId17" Type="http://schemas.openxmlformats.org/officeDocument/2006/relationships/oleObject" Target="../embeddings/oleObject26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.png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5" Type="http://schemas.openxmlformats.org/officeDocument/2006/relationships/oleObject" Target="../embeddings/oleObject25.bin"/><Relationship Id="rId10" Type="http://schemas.openxmlformats.org/officeDocument/2006/relationships/image" Target="../media/image24.png"/><Relationship Id="rId19" Type="http://schemas.openxmlformats.org/officeDocument/2006/relationships/oleObject" Target="../embeddings/oleObject27.bin"/><Relationship Id="rId4" Type="http://schemas.openxmlformats.org/officeDocument/2006/relationships/image" Target="../media/image4.png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0" y="0"/>
          <a:ext cx="9144000" cy="184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비트맵 이미지" r:id="rId4" imgW="5590476" imgH="3277057" progId="Paint.Picture">
                  <p:embed/>
                </p:oleObj>
              </mc:Choice>
              <mc:Fallback>
                <p:oleObj name="비트맵 이미지" r:id="rId4" imgW="5590476" imgH="3277057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38449" b="32545"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84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1163638"/>
            <a:ext cx="9144000" cy="681037"/>
          </a:xfrm>
          <a:prstGeom prst="rect">
            <a:avLst/>
          </a:prstGeom>
          <a:solidFill>
            <a:schemeClr val="bg1">
              <a:alpha val="7411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2578100" y="1149350"/>
            <a:ext cx="3702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609600" indent="-609600" algn="ctr"/>
            <a:r>
              <a:rPr lang="en-US" altLang="ko-KR" sz="3600"/>
              <a:t>4</a:t>
            </a:r>
            <a:r>
              <a:rPr lang="ko-KR" altLang="en-US" sz="3600"/>
              <a:t>장 휨과 압축 거동</a:t>
            </a: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2270125" y="2205038"/>
            <a:ext cx="5541963" cy="407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en-US" altLang="ko-KR" sz="2400"/>
              <a:t>4.1 </a:t>
            </a:r>
            <a:r>
              <a:rPr lang="ko-KR" altLang="en-US" sz="2400"/>
              <a:t>개 요</a:t>
            </a:r>
          </a:p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en-US" altLang="ko-KR" sz="2400"/>
              <a:t>4.2 </a:t>
            </a:r>
            <a:r>
              <a:rPr lang="ko-KR" altLang="en-US" sz="2400"/>
              <a:t>중심 축력에 대한 거동</a:t>
            </a:r>
          </a:p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en-US" altLang="ko-KR" sz="2400"/>
              <a:t>4.3 </a:t>
            </a:r>
            <a:r>
              <a:rPr lang="ko-KR" altLang="en-US" sz="2400"/>
              <a:t>축력과 </a:t>
            </a:r>
            <a:r>
              <a:rPr lang="en-US" altLang="ko-KR" sz="2400"/>
              <a:t>1</a:t>
            </a:r>
            <a:r>
              <a:rPr lang="ko-KR" altLang="en-US" sz="2400"/>
              <a:t>축 휨모멘트에 대한 거동</a:t>
            </a:r>
          </a:p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en-US" altLang="ko-KR" sz="2400"/>
              <a:t>4.4 </a:t>
            </a:r>
            <a:r>
              <a:rPr lang="ko-KR" altLang="en-US" sz="2400"/>
              <a:t>축력과 </a:t>
            </a:r>
            <a:r>
              <a:rPr lang="en-US" altLang="ko-KR" sz="2400"/>
              <a:t>2</a:t>
            </a:r>
            <a:r>
              <a:rPr lang="ko-KR" altLang="en-US" sz="2400"/>
              <a:t>축 휨모멘트에 대한 거동</a:t>
            </a:r>
          </a:p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en-US" altLang="ko-KR" sz="2400"/>
              <a:t>4.5 </a:t>
            </a:r>
            <a:r>
              <a:rPr lang="ko-KR" altLang="en-US" sz="2400"/>
              <a:t>장주 효과</a:t>
            </a:r>
          </a:p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en-US" altLang="ko-KR" sz="2400"/>
              <a:t>4.6 </a:t>
            </a:r>
            <a:r>
              <a:rPr lang="ko-KR" altLang="en-US" sz="2400"/>
              <a:t>철근 상세</a:t>
            </a:r>
            <a:endParaRPr lang="ko-KR" altLang="en-US" sz="2000"/>
          </a:p>
        </p:txBody>
      </p:sp>
      <p:grpSp>
        <p:nvGrpSpPr>
          <p:cNvPr id="1030" name="Group 6"/>
          <p:cNvGrpSpPr>
            <a:grpSpLocks/>
          </p:cNvGrpSpPr>
          <p:nvPr/>
        </p:nvGrpSpPr>
        <p:grpSpPr bwMode="auto">
          <a:xfrm>
            <a:off x="2052638" y="2347913"/>
            <a:ext cx="71437" cy="3817937"/>
            <a:chOff x="1927" y="1660"/>
            <a:chExt cx="46" cy="1407"/>
          </a:xfrm>
        </p:grpSpPr>
        <p:sp>
          <p:nvSpPr>
            <p:cNvPr id="1031" name="Line 7"/>
            <p:cNvSpPr>
              <a:spLocks noChangeShapeType="1"/>
            </p:cNvSpPr>
            <p:nvPr/>
          </p:nvSpPr>
          <p:spPr bwMode="auto">
            <a:xfrm>
              <a:off x="1927" y="1660"/>
              <a:ext cx="0" cy="1407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032" name="Line 8"/>
            <p:cNvSpPr>
              <a:spLocks noChangeShapeType="1"/>
            </p:cNvSpPr>
            <p:nvPr/>
          </p:nvSpPr>
          <p:spPr bwMode="auto">
            <a:xfrm>
              <a:off x="1973" y="1660"/>
              <a:ext cx="0" cy="1407"/>
            </a:xfrm>
            <a:prstGeom prst="line">
              <a:avLst/>
            </a:prstGeom>
            <a:noFill/>
            <a:ln w="63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Text Box 4"/>
          <p:cNvSpPr txBox="1">
            <a:spLocks noChangeArrowheads="1"/>
          </p:cNvSpPr>
          <p:nvPr/>
        </p:nvSpPr>
        <p:spPr bwMode="auto">
          <a:xfrm>
            <a:off x="227013" y="122238"/>
            <a:ext cx="18446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선형 탄성 해석</a:t>
            </a:r>
          </a:p>
        </p:txBody>
      </p:sp>
      <p:sp>
        <p:nvSpPr>
          <p:cNvPr id="9225" name="Text Box 5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4.3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graphicFrame>
        <p:nvGraphicFramePr>
          <p:cNvPr id="9218" name="Object 8"/>
          <p:cNvGraphicFramePr>
            <a:graphicFrameLocks noChangeAspect="1"/>
          </p:cNvGraphicFramePr>
          <p:nvPr/>
        </p:nvGraphicFramePr>
        <p:xfrm>
          <a:off x="5976938" y="828675"/>
          <a:ext cx="3059112" cy="602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" name="비트맵 이미지" r:id="rId4" imgW="3057143" imgH="6028571" progId="Paint.Picture">
                  <p:embed/>
                </p:oleObj>
              </mc:Choice>
              <mc:Fallback>
                <p:oleObj name="비트맵 이미지" r:id="rId4" imgW="3057143" imgH="6028571" progId="Paint.Picture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6938" y="828675"/>
                        <a:ext cx="3059112" cy="602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6" name="Rectangle 9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균열이 일어난 단면</a:t>
            </a:r>
          </a:p>
        </p:txBody>
      </p:sp>
      <p:pic>
        <p:nvPicPr>
          <p:cNvPr id="9227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8" name="Text Box 11"/>
          <p:cNvSpPr txBox="1">
            <a:spLocks noChangeArrowheads="1"/>
          </p:cNvSpPr>
          <p:nvPr/>
        </p:nvSpPr>
        <p:spPr bwMode="auto">
          <a:xfrm>
            <a:off x="527050" y="1485900"/>
            <a:ext cx="3829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ko-KR" altLang="en-US" sz="1800"/>
              <a:t>응력 관계 </a:t>
            </a:r>
            <a:r>
              <a:rPr lang="en-US" altLang="ko-KR" sz="1800"/>
              <a:t>:</a:t>
            </a:r>
          </a:p>
          <a:p>
            <a:pPr eaLnBrk="1" hangingPunct="1">
              <a:buFont typeface="Wingdings" pitchFamily="2" charset="2"/>
              <a:buChar char="ü"/>
            </a:pPr>
            <a:endParaRPr lang="en-US" altLang="ko-KR" sz="1800"/>
          </a:p>
        </p:txBody>
      </p:sp>
      <p:graphicFrame>
        <p:nvGraphicFramePr>
          <p:cNvPr id="9219" name="Object 29"/>
          <p:cNvGraphicFramePr>
            <a:graphicFrameLocks noChangeAspect="1"/>
          </p:cNvGraphicFramePr>
          <p:nvPr/>
        </p:nvGraphicFramePr>
        <p:xfrm>
          <a:off x="2111375" y="1420813"/>
          <a:ext cx="2552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1" name="비트맵 이미지" r:id="rId7" imgW="2553056" imgH="514422" progId="Paint.Picture">
                  <p:embed/>
                </p:oleObj>
              </mc:Choice>
              <mc:Fallback>
                <p:oleObj name="비트맵 이미지" r:id="rId7" imgW="2553056" imgH="514422" progId="Paint.Picture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5" y="1420813"/>
                        <a:ext cx="25527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30"/>
          <p:cNvGraphicFramePr>
            <a:graphicFrameLocks noChangeAspect="1"/>
          </p:cNvGraphicFramePr>
          <p:nvPr/>
        </p:nvGraphicFramePr>
        <p:xfrm>
          <a:off x="2039938" y="1997075"/>
          <a:ext cx="27717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" name="비트맵 이미지" r:id="rId9" imgW="2771429" imgH="495369" progId="Paint.Picture">
                  <p:embed/>
                </p:oleObj>
              </mc:Choice>
              <mc:Fallback>
                <p:oleObj name="비트맵 이미지" r:id="rId9" imgW="2771429" imgH="495369" progId="Paint.Picture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938" y="1997075"/>
                        <a:ext cx="277177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9" name="Text Box 31"/>
          <p:cNvSpPr txBox="1">
            <a:spLocks noChangeArrowheads="1"/>
          </p:cNvSpPr>
          <p:nvPr/>
        </p:nvSpPr>
        <p:spPr bwMode="auto">
          <a:xfrm>
            <a:off x="527050" y="2574925"/>
            <a:ext cx="48371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ko-KR" altLang="en-US" sz="1800"/>
              <a:t>힘의 평형 조건 </a:t>
            </a:r>
            <a:r>
              <a:rPr lang="en-US" altLang="ko-KR" sz="1800"/>
              <a:t>: (</a:t>
            </a:r>
            <a:r>
              <a:rPr lang="ko-KR" altLang="en-US" sz="1800"/>
              <a:t>외력 총합 </a:t>
            </a:r>
            <a:r>
              <a:rPr lang="en-US" altLang="ko-KR" sz="1800"/>
              <a:t>= </a:t>
            </a:r>
            <a:r>
              <a:rPr lang="ko-KR" altLang="en-US" sz="1800"/>
              <a:t>내력 총합</a:t>
            </a:r>
            <a:r>
              <a:rPr lang="en-US" altLang="ko-KR" sz="1800"/>
              <a:t>)</a:t>
            </a:r>
          </a:p>
          <a:p>
            <a:pPr eaLnBrk="1" hangingPunct="1">
              <a:buFont typeface="Wingdings" pitchFamily="2" charset="2"/>
              <a:buChar char="ü"/>
            </a:pPr>
            <a:endParaRPr lang="en-US" altLang="ko-KR" sz="1800"/>
          </a:p>
        </p:txBody>
      </p:sp>
      <p:graphicFrame>
        <p:nvGraphicFramePr>
          <p:cNvPr id="9221" name="Object 33"/>
          <p:cNvGraphicFramePr>
            <a:graphicFrameLocks noChangeAspect="1"/>
          </p:cNvGraphicFramePr>
          <p:nvPr/>
        </p:nvGraphicFramePr>
        <p:xfrm>
          <a:off x="1044575" y="2997200"/>
          <a:ext cx="43910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비트맵 이미지" r:id="rId11" imgW="4390476" imgH="514422" progId="Paint.Picture">
                  <p:embed/>
                </p:oleObj>
              </mc:Choice>
              <mc:Fallback>
                <p:oleObj name="비트맵 이미지" r:id="rId11" imgW="4390476" imgH="514422" progId="Paint.Picture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2997200"/>
                        <a:ext cx="4391025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0" name="Text Box 34"/>
          <p:cNvSpPr txBox="1">
            <a:spLocks noChangeArrowheads="1"/>
          </p:cNvSpPr>
          <p:nvPr/>
        </p:nvSpPr>
        <p:spPr bwMode="auto">
          <a:xfrm>
            <a:off x="527050" y="3636963"/>
            <a:ext cx="48371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ko-KR" altLang="en-US" sz="1800"/>
              <a:t>하중 작용점에서 모멘트는 </a:t>
            </a:r>
            <a:r>
              <a:rPr lang="en-US" altLang="ko-KR" sz="1800"/>
              <a:t>0 :</a:t>
            </a:r>
          </a:p>
          <a:p>
            <a:pPr eaLnBrk="1" hangingPunct="1">
              <a:buFont typeface="Wingdings" pitchFamily="2" charset="2"/>
              <a:buChar char="ü"/>
            </a:pPr>
            <a:endParaRPr lang="en-US" altLang="ko-KR" sz="1800"/>
          </a:p>
        </p:txBody>
      </p:sp>
      <p:graphicFrame>
        <p:nvGraphicFramePr>
          <p:cNvPr id="9222" name="Object 35"/>
          <p:cNvGraphicFramePr>
            <a:graphicFrameLocks noChangeAspect="1"/>
          </p:cNvGraphicFramePr>
          <p:nvPr/>
        </p:nvGraphicFramePr>
        <p:xfrm>
          <a:off x="1057275" y="4076700"/>
          <a:ext cx="466725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" name="비트맵 이미지" r:id="rId13" imgW="4667902" imgH="1038370" progId="Paint.Picture">
                  <p:embed/>
                </p:oleObj>
              </mc:Choice>
              <mc:Fallback>
                <p:oleObj name="비트맵 이미지" r:id="rId13" imgW="4667902" imgH="1038370" progId="Paint.Picture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4076700"/>
                        <a:ext cx="4667250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1" name="Text Box 36"/>
          <p:cNvSpPr txBox="1">
            <a:spLocks noChangeArrowheads="1"/>
          </p:cNvSpPr>
          <p:nvPr/>
        </p:nvSpPr>
        <p:spPr bwMode="auto">
          <a:xfrm>
            <a:off x="5216525" y="1460500"/>
            <a:ext cx="649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Arial" charset="0"/>
              </a:rPr>
              <a:t>····</a:t>
            </a:r>
            <a:r>
              <a:rPr lang="en-US" altLang="ko-KR"/>
              <a:t> ①</a:t>
            </a:r>
          </a:p>
        </p:txBody>
      </p:sp>
      <p:sp>
        <p:nvSpPr>
          <p:cNvPr id="9232" name="Text Box 37"/>
          <p:cNvSpPr txBox="1">
            <a:spLocks noChangeArrowheads="1"/>
          </p:cNvSpPr>
          <p:nvPr/>
        </p:nvSpPr>
        <p:spPr bwMode="auto">
          <a:xfrm>
            <a:off x="5216525" y="2079625"/>
            <a:ext cx="649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Arial" charset="0"/>
              </a:rPr>
              <a:t>····</a:t>
            </a:r>
            <a:r>
              <a:rPr lang="en-US" altLang="ko-KR"/>
              <a:t> ②</a:t>
            </a:r>
          </a:p>
        </p:txBody>
      </p:sp>
      <p:sp>
        <p:nvSpPr>
          <p:cNvPr id="9233" name="Text Box 38"/>
          <p:cNvSpPr txBox="1">
            <a:spLocks noChangeArrowheads="1"/>
          </p:cNvSpPr>
          <p:nvPr/>
        </p:nvSpPr>
        <p:spPr bwMode="auto">
          <a:xfrm>
            <a:off x="5341938" y="3114675"/>
            <a:ext cx="6492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Arial" charset="0"/>
              </a:rPr>
              <a:t>····</a:t>
            </a:r>
            <a:r>
              <a:rPr lang="en-US" altLang="ko-KR"/>
              <a:t> ③</a:t>
            </a:r>
          </a:p>
        </p:txBody>
      </p:sp>
      <p:sp>
        <p:nvSpPr>
          <p:cNvPr id="9234" name="Text Box 39"/>
          <p:cNvSpPr txBox="1">
            <a:spLocks noChangeArrowheads="1"/>
          </p:cNvSpPr>
          <p:nvPr/>
        </p:nvSpPr>
        <p:spPr bwMode="auto">
          <a:xfrm>
            <a:off x="5216525" y="4687888"/>
            <a:ext cx="649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Arial" charset="0"/>
              </a:rPr>
              <a:t>····</a:t>
            </a:r>
            <a:r>
              <a:rPr lang="en-US" altLang="ko-KR"/>
              <a:t> ④</a:t>
            </a:r>
          </a:p>
        </p:txBody>
      </p:sp>
      <p:sp>
        <p:nvSpPr>
          <p:cNvPr id="9235" name="Text Box 41"/>
          <p:cNvSpPr txBox="1">
            <a:spLocks noChangeArrowheads="1"/>
          </p:cNvSpPr>
          <p:nvPr/>
        </p:nvSpPr>
        <p:spPr bwMode="auto">
          <a:xfrm>
            <a:off x="971550" y="5157788"/>
            <a:ext cx="2870200" cy="431800"/>
          </a:xfrm>
          <a:prstGeom prst="rect">
            <a:avLst/>
          </a:prstGeom>
          <a:solidFill>
            <a:srgbClr val="CADBF2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265113" indent="-265113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lang="ko-KR" altLang="en-US"/>
              <a:t>방정식 </a:t>
            </a:r>
            <a:r>
              <a:rPr lang="en-US" altLang="ko-KR"/>
              <a:t>4</a:t>
            </a:r>
            <a:r>
              <a:rPr lang="ko-KR" altLang="en-US"/>
              <a:t>개</a:t>
            </a:r>
            <a:r>
              <a:rPr lang="en-US" altLang="ko-KR"/>
              <a:t>, </a:t>
            </a:r>
            <a:r>
              <a:rPr lang="ko-KR" altLang="en-US"/>
              <a:t>미지수 </a:t>
            </a:r>
            <a:r>
              <a:rPr lang="en-US" altLang="ko-KR"/>
              <a:t>4</a:t>
            </a:r>
            <a:r>
              <a:rPr lang="ko-KR" altLang="en-US"/>
              <a:t>개</a:t>
            </a:r>
          </a:p>
        </p:txBody>
      </p:sp>
      <p:graphicFrame>
        <p:nvGraphicFramePr>
          <p:cNvPr id="9223" name="Object 43"/>
          <p:cNvGraphicFramePr>
            <a:graphicFrameLocks noChangeAspect="1"/>
          </p:cNvGraphicFramePr>
          <p:nvPr/>
        </p:nvGraphicFramePr>
        <p:xfrm>
          <a:off x="2339975" y="5734050"/>
          <a:ext cx="15335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5" name="비트맵 이미지" r:id="rId15" imgW="1533739" imgH="323981" progId="Paint.Picture">
                  <p:embed/>
                </p:oleObj>
              </mc:Choice>
              <mc:Fallback>
                <p:oleObj name="비트맵 이미지" r:id="rId15" imgW="1533739" imgH="323981" progId="Paint.Picture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5734050"/>
                        <a:ext cx="153352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6" name="Text Box 44"/>
          <p:cNvSpPr txBox="1">
            <a:spLocks noChangeArrowheads="1"/>
          </p:cNvSpPr>
          <p:nvPr/>
        </p:nvSpPr>
        <p:spPr bwMode="auto">
          <a:xfrm>
            <a:off x="1441450" y="5734050"/>
            <a:ext cx="898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/>
              <a:t>미지수 </a:t>
            </a:r>
            <a:r>
              <a:rPr lang="en-US" altLang="ko-KR"/>
              <a:t>: </a:t>
            </a:r>
          </a:p>
        </p:txBody>
      </p:sp>
      <p:sp>
        <p:nvSpPr>
          <p:cNvPr id="9237" name="Text Box 45"/>
          <p:cNvSpPr txBox="1">
            <a:spLocks noChangeArrowheads="1"/>
          </p:cNvSpPr>
          <p:nvPr/>
        </p:nvSpPr>
        <p:spPr bwMode="auto">
          <a:xfrm>
            <a:off x="1601788" y="6213475"/>
            <a:ext cx="175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>
                <a:sym typeface="Wingdings" pitchFamily="2" charset="2"/>
              </a:rPr>
              <a:t> 3</a:t>
            </a:r>
            <a:r>
              <a:rPr lang="ko-KR" altLang="en-US">
                <a:sym typeface="Wingdings" pitchFamily="2" charset="2"/>
              </a:rPr>
              <a:t>차 방정식 유도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2"/>
          <p:cNvSpPr txBox="1">
            <a:spLocks noChangeArrowheads="1"/>
          </p:cNvSpPr>
          <p:nvPr/>
        </p:nvSpPr>
        <p:spPr bwMode="auto">
          <a:xfrm>
            <a:off x="227013" y="122238"/>
            <a:ext cx="15382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 sz="2200">
                <a:solidFill>
                  <a:schemeClr val="bg1"/>
                </a:solidFill>
              </a:rPr>
              <a:t>P-M </a:t>
            </a:r>
            <a:r>
              <a:rPr lang="ko-KR" altLang="en-US" sz="2200">
                <a:solidFill>
                  <a:schemeClr val="bg1"/>
                </a:solidFill>
              </a:rPr>
              <a:t>상관도</a:t>
            </a:r>
          </a:p>
        </p:txBody>
      </p:sp>
      <p:sp>
        <p:nvSpPr>
          <p:cNvPr id="10245" name="Text Box 3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4.3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1800">
                <a:latin typeface="Arial" charset="0"/>
              </a:rPr>
              <a:t>“</a:t>
            </a:r>
            <a:r>
              <a:rPr lang="en-US" altLang="ko-KR" sz="1800"/>
              <a:t>P-M </a:t>
            </a:r>
            <a:r>
              <a:rPr lang="ko-KR" altLang="en-US" sz="1800"/>
              <a:t>상관도</a:t>
            </a:r>
            <a:r>
              <a:rPr lang="ko-KR" altLang="en-US" sz="1800">
                <a:latin typeface="Arial" charset="0"/>
              </a:rPr>
              <a:t>”</a:t>
            </a:r>
            <a:r>
              <a:rPr lang="ko-KR" altLang="en-US" sz="1800"/>
              <a:t> 란</a:t>
            </a:r>
            <a:r>
              <a:rPr lang="en-US" altLang="ko-KR" sz="1800"/>
              <a:t>?</a:t>
            </a:r>
          </a:p>
        </p:txBody>
      </p:sp>
      <p:pic>
        <p:nvPicPr>
          <p:cNvPr id="1024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Text Box 29"/>
          <p:cNvSpPr txBox="1">
            <a:spLocks noChangeArrowheads="1"/>
          </p:cNvSpPr>
          <p:nvPr/>
        </p:nvSpPr>
        <p:spPr bwMode="auto">
          <a:xfrm>
            <a:off x="5580063" y="5661025"/>
            <a:ext cx="1368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 sz="2000" i="1">
                <a:solidFill>
                  <a:srgbClr val="A50021"/>
                </a:solidFill>
                <a:latin typeface="Times New Roman" pitchFamily="18" charset="0"/>
              </a:rPr>
              <a:t>M = Pe</a:t>
            </a:r>
          </a:p>
        </p:txBody>
      </p:sp>
      <p:graphicFrame>
        <p:nvGraphicFramePr>
          <p:cNvPr id="10242" name="Object 30"/>
          <p:cNvGraphicFramePr>
            <a:graphicFrameLocks noChangeAspect="1"/>
          </p:cNvGraphicFramePr>
          <p:nvPr/>
        </p:nvGraphicFramePr>
        <p:xfrm>
          <a:off x="900113" y="1916113"/>
          <a:ext cx="2732087" cy="361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비트맵 이미지" r:id="rId5" imgW="4266667" imgH="5649114" progId="Paint.Picture">
                  <p:embed/>
                </p:oleObj>
              </mc:Choice>
              <mc:Fallback>
                <p:oleObj name="비트맵 이미지" r:id="rId5" imgW="4266667" imgH="5649114" progId="Paint.Picture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916113"/>
                        <a:ext cx="2732087" cy="361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2"/>
          <p:cNvGraphicFramePr>
            <a:graphicFrameLocks noChangeAspect="1"/>
          </p:cNvGraphicFramePr>
          <p:nvPr/>
        </p:nvGraphicFramePr>
        <p:xfrm>
          <a:off x="4787900" y="1916113"/>
          <a:ext cx="3057525" cy="338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비트맵 이미지" r:id="rId7" imgW="2752381" imgH="3048426" progId="Paint.Picture">
                  <p:embed/>
                </p:oleObj>
              </mc:Choice>
              <mc:Fallback>
                <p:oleObj name="비트맵 이미지" r:id="rId7" imgW="2752381" imgH="3048426" progId="Paint.Picture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1916113"/>
                        <a:ext cx="3057525" cy="338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Text Box 2"/>
          <p:cNvSpPr txBox="1">
            <a:spLocks noChangeArrowheads="1"/>
          </p:cNvSpPr>
          <p:nvPr/>
        </p:nvSpPr>
        <p:spPr bwMode="auto">
          <a:xfrm>
            <a:off x="227013" y="122238"/>
            <a:ext cx="59499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응력</a:t>
            </a:r>
            <a:r>
              <a:rPr lang="en-US" altLang="ko-KR" sz="2200">
                <a:solidFill>
                  <a:schemeClr val="bg1"/>
                </a:solidFill>
              </a:rPr>
              <a:t>-</a:t>
            </a:r>
            <a:r>
              <a:rPr lang="ko-KR" altLang="en-US" sz="2200">
                <a:solidFill>
                  <a:schemeClr val="bg1"/>
                </a:solidFill>
              </a:rPr>
              <a:t>변형률 곡선에 의한 </a:t>
            </a:r>
            <a:r>
              <a:rPr lang="en-US" altLang="ko-KR" sz="2200">
                <a:solidFill>
                  <a:schemeClr val="bg1"/>
                </a:solidFill>
              </a:rPr>
              <a:t>P-M </a:t>
            </a:r>
            <a:r>
              <a:rPr lang="ko-KR" altLang="en-US" sz="2200">
                <a:solidFill>
                  <a:schemeClr val="bg1"/>
                </a:solidFill>
              </a:rPr>
              <a:t>상관도 </a:t>
            </a:r>
            <a:r>
              <a:rPr lang="en-US" altLang="ko-KR" sz="2200">
                <a:solidFill>
                  <a:schemeClr val="bg1"/>
                </a:solidFill>
              </a:rPr>
              <a:t>(</a:t>
            </a:r>
            <a:r>
              <a:rPr lang="ko-KR" altLang="en-US" sz="2200">
                <a:solidFill>
                  <a:schemeClr val="bg1"/>
                </a:solidFill>
              </a:rPr>
              <a:t>컴퓨터 이용</a:t>
            </a:r>
            <a:r>
              <a:rPr lang="en-US" altLang="ko-KR" sz="22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271" name="Text Box 3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4.3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graphicFrame>
        <p:nvGraphicFramePr>
          <p:cNvPr id="11266" name="Object 12"/>
          <p:cNvGraphicFramePr>
            <a:graphicFrameLocks noChangeAspect="1"/>
          </p:cNvGraphicFramePr>
          <p:nvPr/>
        </p:nvGraphicFramePr>
        <p:xfrm>
          <a:off x="0" y="765175"/>
          <a:ext cx="3360738" cy="609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비트맵 이미지" r:id="rId4" imgW="4285714" imgH="7771429" progId="Paint.Picture">
                  <p:embed/>
                </p:oleObj>
              </mc:Choice>
              <mc:Fallback>
                <p:oleObj name="비트맵 이미지" r:id="rId4" imgW="4285714" imgH="7771429" progId="Paint.Picture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765175"/>
                        <a:ext cx="3360738" cy="609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13"/>
          <p:cNvGraphicFramePr>
            <a:graphicFrameLocks noChangeAspect="1"/>
          </p:cNvGraphicFramePr>
          <p:nvPr/>
        </p:nvGraphicFramePr>
        <p:xfrm>
          <a:off x="6773863" y="836613"/>
          <a:ext cx="2370137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비트맵 이미지" r:id="rId6" imgW="2619048" imgH="5961905" progId="Paint.Picture">
                  <p:embed/>
                </p:oleObj>
              </mc:Choice>
              <mc:Fallback>
                <p:oleObj name="비트맵 이미지" r:id="rId6" imgW="2619048" imgH="5961905" progId="Paint.Picture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3863" y="836613"/>
                        <a:ext cx="2370137" cy="540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14"/>
          <p:cNvGraphicFramePr>
            <a:graphicFrameLocks noChangeAspect="1"/>
          </p:cNvGraphicFramePr>
          <p:nvPr/>
        </p:nvGraphicFramePr>
        <p:xfrm>
          <a:off x="3419475" y="1023938"/>
          <a:ext cx="3552825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비트맵 이미지" r:id="rId8" imgW="3552381" imgH="1504762" progId="Paint.Picture">
                  <p:embed/>
                </p:oleObj>
              </mc:Choice>
              <mc:Fallback>
                <p:oleObj name="비트맵 이미지" r:id="rId8" imgW="3552381" imgH="1504762" progId="Paint.Picture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1023938"/>
                        <a:ext cx="3552825" cy="150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16"/>
          <p:cNvGraphicFramePr>
            <a:graphicFrameLocks noChangeAspect="1"/>
          </p:cNvGraphicFramePr>
          <p:nvPr/>
        </p:nvGraphicFramePr>
        <p:xfrm>
          <a:off x="3406775" y="2570163"/>
          <a:ext cx="33147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비트맵 이미지" r:id="rId10" imgW="3315163" imgH="2514286" progId="Paint.Picture">
                  <p:embed/>
                </p:oleObj>
              </mc:Choice>
              <mc:Fallback>
                <p:oleObj name="비트맵 이미지" r:id="rId10" imgW="3315163" imgH="2514286" progId="Paint.Picture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6775" y="2570163"/>
                        <a:ext cx="3314700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 Box 2"/>
          <p:cNvSpPr txBox="1">
            <a:spLocks noChangeArrowheads="1"/>
          </p:cNvSpPr>
          <p:nvPr/>
        </p:nvSpPr>
        <p:spPr bwMode="auto">
          <a:xfrm>
            <a:off x="227013" y="122238"/>
            <a:ext cx="59499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응력</a:t>
            </a:r>
            <a:r>
              <a:rPr lang="en-US" altLang="ko-KR" sz="2200">
                <a:solidFill>
                  <a:schemeClr val="bg1"/>
                </a:solidFill>
              </a:rPr>
              <a:t>-</a:t>
            </a:r>
            <a:r>
              <a:rPr lang="ko-KR" altLang="en-US" sz="2200">
                <a:solidFill>
                  <a:schemeClr val="bg1"/>
                </a:solidFill>
              </a:rPr>
              <a:t>변형률 곡선에 의한 </a:t>
            </a:r>
            <a:r>
              <a:rPr lang="en-US" altLang="ko-KR" sz="2200">
                <a:solidFill>
                  <a:schemeClr val="bg1"/>
                </a:solidFill>
              </a:rPr>
              <a:t>P-M </a:t>
            </a:r>
            <a:r>
              <a:rPr lang="ko-KR" altLang="en-US" sz="2200">
                <a:solidFill>
                  <a:schemeClr val="bg1"/>
                </a:solidFill>
              </a:rPr>
              <a:t>상관도 </a:t>
            </a:r>
            <a:r>
              <a:rPr lang="en-US" altLang="ko-KR" sz="2200">
                <a:solidFill>
                  <a:schemeClr val="bg1"/>
                </a:solidFill>
              </a:rPr>
              <a:t>(</a:t>
            </a:r>
            <a:r>
              <a:rPr lang="ko-KR" altLang="en-US" sz="2200">
                <a:solidFill>
                  <a:schemeClr val="bg1"/>
                </a:solidFill>
              </a:rPr>
              <a:t>컴퓨터 이용</a:t>
            </a:r>
            <a:r>
              <a:rPr lang="en-US" altLang="ko-KR" sz="22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2293" name="Text Box 3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4.3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sp>
        <p:nvSpPr>
          <p:cNvPr id="12294" name="Rectangle 8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예</a:t>
            </a:r>
          </a:p>
        </p:txBody>
      </p:sp>
      <p:pic>
        <p:nvPicPr>
          <p:cNvPr id="1229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290" name="Object 10"/>
          <p:cNvGraphicFramePr>
            <a:graphicFrameLocks noChangeAspect="1"/>
          </p:cNvGraphicFramePr>
          <p:nvPr/>
        </p:nvGraphicFramePr>
        <p:xfrm>
          <a:off x="611188" y="1844675"/>
          <a:ext cx="3960812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비트맵 이미지" r:id="rId5" imgW="3524742" imgH="2514286" progId="Paint.Picture">
                  <p:embed/>
                </p:oleObj>
              </mc:Choice>
              <mc:Fallback>
                <p:oleObj name="비트맵 이미지" r:id="rId5" imgW="3524742" imgH="2514286" progId="Paint.Picture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844675"/>
                        <a:ext cx="3960812" cy="282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6" name="Text Box 11"/>
          <p:cNvSpPr txBox="1">
            <a:spLocks noChangeArrowheads="1"/>
          </p:cNvSpPr>
          <p:nvPr/>
        </p:nvSpPr>
        <p:spPr bwMode="auto">
          <a:xfrm>
            <a:off x="1763713" y="5084763"/>
            <a:ext cx="1762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 i="1">
                <a:latin typeface="Times New Roman" pitchFamily="18" charset="0"/>
              </a:rPr>
              <a:t>P</a:t>
            </a:r>
            <a:r>
              <a:rPr lang="ko-KR" altLang="en-US"/>
              <a:t>에 따른 </a:t>
            </a:r>
            <a:r>
              <a:rPr lang="en-US" altLang="ko-KR" i="1">
                <a:latin typeface="Times New Roman" pitchFamily="18" charset="0"/>
              </a:rPr>
              <a:t>M-K</a:t>
            </a:r>
            <a:r>
              <a:rPr lang="en-US" altLang="ko-KR"/>
              <a:t> </a:t>
            </a:r>
            <a:r>
              <a:rPr lang="ko-KR" altLang="en-US"/>
              <a:t>곡선</a:t>
            </a:r>
          </a:p>
        </p:txBody>
      </p:sp>
      <p:graphicFrame>
        <p:nvGraphicFramePr>
          <p:cNvPr id="12291" name="Object 12"/>
          <p:cNvGraphicFramePr>
            <a:graphicFrameLocks noChangeAspect="1"/>
          </p:cNvGraphicFramePr>
          <p:nvPr/>
        </p:nvGraphicFramePr>
        <p:xfrm>
          <a:off x="4716463" y="1597025"/>
          <a:ext cx="3313112" cy="298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비트맵 이미지" r:id="rId7" imgW="2781688" imgH="2505425" progId="Paint.Picture">
                  <p:embed/>
                </p:oleObj>
              </mc:Choice>
              <mc:Fallback>
                <p:oleObj name="비트맵 이미지" r:id="rId7" imgW="2781688" imgH="2505425" progId="Paint.Picture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1597025"/>
                        <a:ext cx="3313112" cy="298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7" name="Text Box 13"/>
          <p:cNvSpPr txBox="1">
            <a:spLocks noChangeArrowheads="1"/>
          </p:cNvSpPr>
          <p:nvPr/>
        </p:nvSpPr>
        <p:spPr bwMode="auto">
          <a:xfrm>
            <a:off x="5942013" y="5084763"/>
            <a:ext cx="11509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 i="1">
                <a:latin typeface="Times New Roman" pitchFamily="18" charset="0"/>
              </a:rPr>
              <a:t>P</a:t>
            </a:r>
            <a:r>
              <a:rPr lang="en-US" altLang="ko-KR"/>
              <a:t>-</a:t>
            </a:r>
            <a:r>
              <a:rPr lang="en-US" altLang="ko-KR" i="1">
                <a:latin typeface="Times New Roman" pitchFamily="18" charset="0"/>
              </a:rPr>
              <a:t>M </a:t>
            </a:r>
            <a:r>
              <a:rPr lang="ko-KR" altLang="en-US"/>
              <a:t>상관도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2"/>
          <p:cNvSpPr txBox="1">
            <a:spLocks noChangeArrowheads="1"/>
          </p:cNvSpPr>
          <p:nvPr/>
        </p:nvSpPr>
        <p:spPr bwMode="auto">
          <a:xfrm>
            <a:off x="227013" y="122238"/>
            <a:ext cx="59197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등가 직사각 응력 블럭에 의한 </a:t>
            </a:r>
            <a:r>
              <a:rPr lang="en-US" altLang="ko-KR" sz="2200">
                <a:solidFill>
                  <a:schemeClr val="bg1"/>
                </a:solidFill>
              </a:rPr>
              <a:t>P-M </a:t>
            </a:r>
            <a:r>
              <a:rPr lang="ko-KR" altLang="en-US" sz="2200">
                <a:solidFill>
                  <a:schemeClr val="bg1"/>
                </a:solidFill>
              </a:rPr>
              <a:t>상관도 </a:t>
            </a:r>
            <a:r>
              <a:rPr lang="en-US" altLang="ko-KR" sz="2200">
                <a:solidFill>
                  <a:schemeClr val="bg1"/>
                </a:solidFill>
              </a:rPr>
              <a:t>(</a:t>
            </a:r>
            <a:r>
              <a:rPr lang="ko-KR" altLang="en-US" sz="2200">
                <a:solidFill>
                  <a:schemeClr val="bg1"/>
                </a:solidFill>
              </a:rPr>
              <a:t>손계산</a:t>
            </a:r>
            <a:r>
              <a:rPr lang="en-US" altLang="ko-KR" sz="22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317" name="Text Box 3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4.3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grpSp>
        <p:nvGrpSpPr>
          <p:cNvPr id="13318" name="Group 4"/>
          <p:cNvGrpSpPr>
            <a:grpSpLocks/>
          </p:cNvGrpSpPr>
          <p:nvPr/>
        </p:nvGrpSpPr>
        <p:grpSpPr bwMode="auto">
          <a:xfrm>
            <a:off x="900113" y="2493963"/>
            <a:ext cx="3511550" cy="3887787"/>
            <a:chOff x="2064" y="1888"/>
            <a:chExt cx="1734" cy="1920"/>
          </a:xfrm>
        </p:grpSpPr>
        <p:graphicFrame>
          <p:nvGraphicFramePr>
            <p:cNvPr id="13315" name="Object 5"/>
            <p:cNvGraphicFramePr>
              <a:graphicFrameLocks noChangeAspect="1"/>
            </p:cNvGraphicFramePr>
            <p:nvPr/>
          </p:nvGraphicFramePr>
          <p:xfrm>
            <a:off x="2064" y="1888"/>
            <a:ext cx="1734" cy="19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31" name="비트맵 이미지" r:id="rId4" imgW="2752381" imgH="3048426" progId="Paint.Picture">
                    <p:embed/>
                  </p:oleObj>
                </mc:Choice>
                <mc:Fallback>
                  <p:oleObj name="비트맵 이미지" r:id="rId4" imgW="2752381" imgH="3048426" progId="Paint.Picture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1888"/>
                          <a:ext cx="1734" cy="19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rgbClr val="A5002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2" name="Oval 6"/>
            <p:cNvSpPr>
              <a:spLocks noChangeArrowheads="1"/>
            </p:cNvSpPr>
            <p:nvPr/>
          </p:nvSpPr>
          <p:spPr bwMode="auto">
            <a:xfrm>
              <a:off x="3016" y="3475"/>
              <a:ext cx="182" cy="182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3323" name="Oval 7"/>
            <p:cNvSpPr>
              <a:spLocks noChangeArrowheads="1"/>
            </p:cNvSpPr>
            <p:nvPr/>
          </p:nvSpPr>
          <p:spPr bwMode="auto">
            <a:xfrm>
              <a:off x="3287" y="3229"/>
              <a:ext cx="182" cy="182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3324" name="Oval 8"/>
            <p:cNvSpPr>
              <a:spLocks noChangeArrowheads="1"/>
            </p:cNvSpPr>
            <p:nvPr/>
          </p:nvSpPr>
          <p:spPr bwMode="auto">
            <a:xfrm>
              <a:off x="3465" y="2857"/>
              <a:ext cx="182" cy="182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3325" name="Oval 9"/>
            <p:cNvSpPr>
              <a:spLocks noChangeArrowheads="1"/>
            </p:cNvSpPr>
            <p:nvPr/>
          </p:nvSpPr>
          <p:spPr bwMode="auto">
            <a:xfrm>
              <a:off x="2915" y="2374"/>
              <a:ext cx="182" cy="182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3326" name="Oval 10"/>
            <p:cNvSpPr>
              <a:spLocks noChangeArrowheads="1"/>
            </p:cNvSpPr>
            <p:nvPr/>
          </p:nvSpPr>
          <p:spPr bwMode="auto">
            <a:xfrm>
              <a:off x="2288" y="2120"/>
              <a:ext cx="182" cy="182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</p:grpSp>
      <p:graphicFrame>
        <p:nvGraphicFramePr>
          <p:cNvPr id="13314" name="Object 11"/>
          <p:cNvGraphicFramePr>
            <a:graphicFrameLocks noChangeAspect="1"/>
          </p:cNvGraphicFramePr>
          <p:nvPr/>
        </p:nvGraphicFramePr>
        <p:xfrm>
          <a:off x="6011863" y="971550"/>
          <a:ext cx="2552700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2" name="비트맵 이미지" r:id="rId6" imgW="2553056" imgH="5885714" progId="Paint.Picture">
                  <p:embed/>
                </p:oleObj>
              </mc:Choice>
              <mc:Fallback>
                <p:oleObj name="비트맵 이미지" r:id="rId6" imgW="2553056" imgH="5885714" progId="Paint.Picture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971550"/>
                        <a:ext cx="2552700" cy="588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Rectangle 12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일반적으로 계산하는 </a:t>
            </a:r>
            <a:r>
              <a:rPr lang="en-US" altLang="ko-KR" sz="1800"/>
              <a:t>5 </a:t>
            </a:r>
            <a:r>
              <a:rPr lang="ko-KR" altLang="en-US" sz="1800"/>
              <a:t>점</a:t>
            </a:r>
          </a:p>
        </p:txBody>
      </p:sp>
      <p:pic>
        <p:nvPicPr>
          <p:cNvPr id="13320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1" name="Text Box 14"/>
          <p:cNvSpPr txBox="1">
            <a:spLocks noChangeArrowheads="1"/>
          </p:cNvSpPr>
          <p:nvPr/>
        </p:nvSpPr>
        <p:spPr bwMode="auto">
          <a:xfrm>
            <a:off x="527050" y="1485900"/>
            <a:ext cx="38290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en-US" altLang="ko-KR" sz="1800" i="1">
                <a:latin typeface="Times New Roman" pitchFamily="18" charset="0"/>
              </a:rPr>
              <a:t>P</a:t>
            </a:r>
            <a:r>
              <a:rPr lang="en-US" altLang="ko-KR" sz="1800" i="1" baseline="-25000">
                <a:latin typeface="Times New Roman" pitchFamily="18" charset="0"/>
              </a:rPr>
              <a:t>o</a:t>
            </a:r>
            <a:r>
              <a:rPr lang="en-US" altLang="ko-KR" sz="1800"/>
              <a:t> : </a:t>
            </a:r>
            <a:r>
              <a:rPr lang="ko-KR" altLang="en-US" sz="1800"/>
              <a:t>순수 축압축 </a:t>
            </a:r>
            <a:r>
              <a:rPr lang="en-US" altLang="ko-KR" sz="1800"/>
              <a:t>(4.2</a:t>
            </a:r>
            <a:r>
              <a:rPr lang="ko-KR" altLang="en-US" sz="1800"/>
              <a:t>절 참조</a:t>
            </a:r>
            <a:r>
              <a:rPr lang="en-US" altLang="ko-KR" sz="1800"/>
              <a:t>)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altLang="ko-KR" sz="1800" i="1">
                <a:latin typeface="Times New Roman" pitchFamily="18" charset="0"/>
              </a:rPr>
              <a:t>M</a:t>
            </a:r>
            <a:r>
              <a:rPr lang="en-US" altLang="ko-KR" sz="1800" i="1" baseline="-25000">
                <a:latin typeface="Times New Roman" pitchFamily="18" charset="0"/>
              </a:rPr>
              <a:t>o</a:t>
            </a:r>
            <a:r>
              <a:rPr lang="en-US" altLang="ko-KR" sz="1800"/>
              <a:t> : </a:t>
            </a:r>
            <a:r>
              <a:rPr lang="ko-KR" altLang="en-US" sz="1800"/>
              <a:t>순수 휨 </a:t>
            </a:r>
            <a:r>
              <a:rPr lang="en-US" altLang="ko-KR" sz="1800"/>
              <a:t>(3.5</a:t>
            </a:r>
            <a:r>
              <a:rPr lang="ko-KR" altLang="en-US" sz="1800"/>
              <a:t>절 참조</a:t>
            </a:r>
            <a:r>
              <a:rPr lang="en-US" altLang="ko-KR" sz="1800"/>
              <a:t>)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ko-KR" altLang="en-US" sz="1800"/>
              <a:t>나머지 </a:t>
            </a:r>
            <a:r>
              <a:rPr lang="en-US" altLang="ko-KR" sz="1800"/>
              <a:t>3 </a:t>
            </a:r>
            <a:r>
              <a:rPr lang="ko-KR" altLang="en-US" sz="1800"/>
              <a:t>점은 다음 장</a:t>
            </a:r>
          </a:p>
          <a:p>
            <a:pPr eaLnBrk="1" hangingPunct="1">
              <a:buFont typeface="Wingdings" pitchFamily="2" charset="2"/>
              <a:buChar char="ü"/>
            </a:pPr>
            <a:endParaRPr lang="en-US" altLang="ko-KR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27"/>
          <p:cNvGraphicFramePr>
            <a:graphicFrameLocks noChangeAspect="1"/>
          </p:cNvGraphicFramePr>
          <p:nvPr/>
        </p:nvGraphicFramePr>
        <p:xfrm>
          <a:off x="611188" y="1420813"/>
          <a:ext cx="4397375" cy="537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5" name="비트맵 이미지" r:id="rId4" imgW="4809524" imgH="5877745" progId="Paint.Picture">
                  <p:embed/>
                </p:oleObj>
              </mc:Choice>
              <mc:Fallback>
                <p:oleObj name="비트맵 이미지" r:id="rId4" imgW="4809524" imgH="5877745" progId="Paint.Picture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420813"/>
                        <a:ext cx="4397375" cy="537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2" name="Text Box 2"/>
          <p:cNvSpPr txBox="1">
            <a:spLocks noChangeArrowheads="1"/>
          </p:cNvSpPr>
          <p:nvPr/>
        </p:nvSpPr>
        <p:spPr bwMode="auto">
          <a:xfrm>
            <a:off x="227013" y="122238"/>
            <a:ext cx="59197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등가 직사각 응력 블럭에 의한 </a:t>
            </a:r>
            <a:r>
              <a:rPr lang="en-US" altLang="ko-KR" sz="2200">
                <a:solidFill>
                  <a:schemeClr val="bg1"/>
                </a:solidFill>
              </a:rPr>
              <a:t>P-M </a:t>
            </a:r>
            <a:r>
              <a:rPr lang="ko-KR" altLang="en-US" sz="2200">
                <a:solidFill>
                  <a:schemeClr val="bg1"/>
                </a:solidFill>
              </a:rPr>
              <a:t>상관도 </a:t>
            </a:r>
            <a:r>
              <a:rPr lang="en-US" altLang="ko-KR" sz="2200">
                <a:solidFill>
                  <a:schemeClr val="bg1"/>
                </a:solidFill>
              </a:rPr>
              <a:t>(</a:t>
            </a:r>
            <a:r>
              <a:rPr lang="ko-KR" altLang="en-US" sz="2200">
                <a:solidFill>
                  <a:schemeClr val="bg1"/>
                </a:solidFill>
              </a:rPr>
              <a:t>손계산</a:t>
            </a:r>
            <a:r>
              <a:rPr lang="en-US" altLang="ko-KR" sz="22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343" name="Text Box 3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4.3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graphicFrame>
        <p:nvGraphicFramePr>
          <p:cNvPr id="14339" name="Object 19"/>
          <p:cNvGraphicFramePr>
            <a:graphicFrameLocks noChangeAspect="1"/>
          </p:cNvGraphicFramePr>
          <p:nvPr/>
        </p:nvGraphicFramePr>
        <p:xfrm>
          <a:off x="6340475" y="971550"/>
          <a:ext cx="2552700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6" name="비트맵 이미지" r:id="rId6" imgW="2553056" imgH="5885714" progId="Paint.Picture">
                  <p:embed/>
                </p:oleObj>
              </mc:Choice>
              <mc:Fallback>
                <p:oleObj name="비트맵 이미지" r:id="rId6" imgW="2553056" imgH="5885714" progId="Paint.Picture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0475" y="971550"/>
                        <a:ext cx="2552700" cy="588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4" name="Picture 2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340" name="Object 25"/>
          <p:cNvGraphicFramePr>
            <a:graphicFrameLocks noChangeAspect="1"/>
          </p:cNvGraphicFramePr>
          <p:nvPr/>
        </p:nvGraphicFramePr>
        <p:xfrm>
          <a:off x="684213" y="1031875"/>
          <a:ext cx="1819275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7" name="비트맵 이미지" r:id="rId9" imgW="1819529" imgH="266737" progId="Paint.Picture">
                  <p:embed/>
                </p:oleObj>
              </mc:Choice>
              <mc:Fallback>
                <p:oleObj name="비트맵 이미지" r:id="rId9" imgW="1819529" imgH="266737" progId="Paint.Picture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031875"/>
                        <a:ext cx="1819275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45" name="Group 26"/>
          <p:cNvGrpSpPr>
            <a:grpSpLocks/>
          </p:cNvGrpSpPr>
          <p:nvPr/>
        </p:nvGrpSpPr>
        <p:grpSpPr bwMode="auto">
          <a:xfrm>
            <a:off x="4235450" y="981075"/>
            <a:ext cx="1560513" cy="1727200"/>
            <a:chOff x="2562" y="618"/>
            <a:chExt cx="983" cy="1088"/>
          </a:xfrm>
        </p:grpSpPr>
        <p:graphicFrame>
          <p:nvGraphicFramePr>
            <p:cNvPr id="14341" name="Object 13"/>
            <p:cNvGraphicFramePr>
              <a:graphicFrameLocks noChangeAspect="1"/>
            </p:cNvGraphicFramePr>
            <p:nvPr/>
          </p:nvGraphicFramePr>
          <p:xfrm>
            <a:off x="2562" y="618"/>
            <a:ext cx="983" cy="1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8" name="비트맵 이미지" r:id="rId11" imgW="2752381" imgH="3048426" progId="Paint.Picture">
                    <p:embed/>
                  </p:oleObj>
                </mc:Choice>
                <mc:Fallback>
                  <p:oleObj name="비트맵 이미지" r:id="rId11" imgW="2752381" imgH="3048426" progId="Paint.Picture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2" y="618"/>
                          <a:ext cx="983" cy="1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rgbClr val="A5002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46" name="Oval 15"/>
            <p:cNvSpPr>
              <a:spLocks noChangeArrowheads="1"/>
            </p:cNvSpPr>
            <p:nvPr/>
          </p:nvSpPr>
          <p:spPr bwMode="auto">
            <a:xfrm>
              <a:off x="3356" y="1167"/>
              <a:ext cx="103" cy="103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0" name="Text Box 3"/>
          <p:cNvSpPr txBox="1">
            <a:spLocks noChangeArrowheads="1"/>
          </p:cNvSpPr>
          <p:nvPr/>
        </p:nvSpPr>
        <p:spPr bwMode="auto">
          <a:xfrm>
            <a:off x="227013" y="122238"/>
            <a:ext cx="59197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등가 직사각 응력 블럭에 의한 </a:t>
            </a:r>
            <a:r>
              <a:rPr lang="en-US" altLang="ko-KR" sz="2200">
                <a:solidFill>
                  <a:schemeClr val="bg1"/>
                </a:solidFill>
              </a:rPr>
              <a:t>P-M </a:t>
            </a:r>
            <a:r>
              <a:rPr lang="ko-KR" altLang="en-US" sz="2200">
                <a:solidFill>
                  <a:schemeClr val="bg1"/>
                </a:solidFill>
              </a:rPr>
              <a:t>상관도 </a:t>
            </a:r>
            <a:r>
              <a:rPr lang="en-US" altLang="ko-KR" sz="2200">
                <a:solidFill>
                  <a:schemeClr val="bg1"/>
                </a:solidFill>
              </a:rPr>
              <a:t>(</a:t>
            </a:r>
            <a:r>
              <a:rPr lang="ko-KR" altLang="en-US" sz="2200">
                <a:solidFill>
                  <a:schemeClr val="bg1"/>
                </a:solidFill>
              </a:rPr>
              <a:t>손계산</a:t>
            </a:r>
            <a:r>
              <a:rPr lang="en-US" altLang="ko-KR" sz="22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371" name="Text Box 4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4.3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graphicFrame>
        <p:nvGraphicFramePr>
          <p:cNvPr id="15362" name="Object 5"/>
          <p:cNvGraphicFramePr>
            <a:graphicFrameLocks noChangeAspect="1"/>
          </p:cNvGraphicFramePr>
          <p:nvPr/>
        </p:nvGraphicFramePr>
        <p:xfrm>
          <a:off x="6340475" y="971550"/>
          <a:ext cx="2552700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8" name="비트맵 이미지" r:id="rId4" imgW="2553056" imgH="5885714" progId="Paint.Picture">
                  <p:embed/>
                </p:oleObj>
              </mc:Choice>
              <mc:Fallback>
                <p:oleObj name="비트맵 이미지" r:id="rId4" imgW="2553056" imgH="5885714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0475" y="971550"/>
                        <a:ext cx="2552700" cy="588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7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363" name="Object 9"/>
          <p:cNvGraphicFramePr>
            <a:graphicFrameLocks noChangeAspect="1"/>
          </p:cNvGraphicFramePr>
          <p:nvPr/>
        </p:nvGraphicFramePr>
        <p:xfrm>
          <a:off x="4235450" y="981075"/>
          <a:ext cx="1560513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9" name="비트맵 이미지" r:id="rId7" imgW="2752381" imgH="3048426" progId="Paint.Picture">
                  <p:embed/>
                </p:oleObj>
              </mc:Choice>
              <mc:Fallback>
                <p:oleObj name="비트맵 이미지" r:id="rId7" imgW="2752381" imgH="3048426" progId="Paint.Pictur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5450" y="981075"/>
                        <a:ext cx="1560513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3" name="Oval 10"/>
          <p:cNvSpPr>
            <a:spLocks noChangeArrowheads="1"/>
          </p:cNvSpPr>
          <p:nvPr/>
        </p:nvSpPr>
        <p:spPr bwMode="auto">
          <a:xfrm>
            <a:off x="4984750" y="1412875"/>
            <a:ext cx="163513" cy="163513"/>
          </a:xfrm>
          <a:prstGeom prst="ellipse">
            <a:avLst/>
          </a:prstGeom>
          <a:noFill/>
          <a:ln w="12700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aphicFrame>
        <p:nvGraphicFramePr>
          <p:cNvPr id="15364" name="Object 11"/>
          <p:cNvGraphicFramePr>
            <a:graphicFrameLocks noChangeAspect="1"/>
          </p:cNvGraphicFramePr>
          <p:nvPr/>
        </p:nvGraphicFramePr>
        <p:xfrm>
          <a:off x="684213" y="1031875"/>
          <a:ext cx="100965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0" name="비트맵 이미지" r:id="rId9" imgW="1009791" imgH="266737" progId="Paint.Picture">
                  <p:embed/>
                </p:oleObj>
              </mc:Choice>
              <mc:Fallback>
                <p:oleObj name="비트맵 이미지" r:id="rId9" imgW="1009791" imgH="266737" progId="Paint.Picture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031875"/>
                        <a:ext cx="100965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4" name="Text Box 12"/>
          <p:cNvSpPr txBox="1">
            <a:spLocks noChangeArrowheads="1"/>
          </p:cNvSpPr>
          <p:nvPr/>
        </p:nvSpPr>
        <p:spPr bwMode="auto">
          <a:xfrm>
            <a:off x="527050" y="1485900"/>
            <a:ext cx="382905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ko-KR" altLang="en-US" sz="1800">
                <a:latin typeface="Times New Roman" pitchFamily="18" charset="0"/>
              </a:rPr>
              <a:t>인장철근의 항복은 일어나지 않음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ko-KR" altLang="en-US" sz="1800">
                <a:latin typeface="Times New Roman" pitchFamily="18" charset="0"/>
              </a:rPr>
              <a:t>압축철근의 경우 항복이 될 수도</a:t>
            </a:r>
            <a:r>
              <a:rPr lang="en-US" altLang="ko-KR" sz="1800">
                <a:latin typeface="Times New Roman" pitchFamily="18" charset="0"/>
              </a:rPr>
              <a:t>, </a:t>
            </a:r>
            <a:br>
              <a:rPr lang="en-US" altLang="ko-KR" sz="1800">
                <a:latin typeface="Times New Roman" pitchFamily="18" charset="0"/>
              </a:rPr>
            </a:br>
            <a:r>
              <a:rPr lang="ko-KR" altLang="en-US" sz="1800">
                <a:latin typeface="Times New Roman" pitchFamily="18" charset="0"/>
              </a:rPr>
              <a:t>안될 수도 있으므로 일단 항복된다고</a:t>
            </a:r>
            <a:br>
              <a:rPr lang="ko-KR" altLang="en-US" sz="1800">
                <a:latin typeface="Times New Roman" pitchFamily="18" charset="0"/>
              </a:rPr>
            </a:br>
            <a:r>
              <a:rPr lang="ko-KR" altLang="en-US" sz="1800">
                <a:latin typeface="Times New Roman" pitchFamily="18" charset="0"/>
              </a:rPr>
              <a:t>가정하고 풀고</a:t>
            </a:r>
            <a:r>
              <a:rPr lang="en-US" altLang="ko-KR" sz="1800">
                <a:latin typeface="Times New Roman" pitchFamily="18" charset="0"/>
              </a:rPr>
              <a:t>, </a:t>
            </a:r>
            <a:r>
              <a:rPr lang="ko-KR" altLang="en-US" sz="1800">
                <a:latin typeface="Times New Roman" pitchFamily="18" charset="0"/>
              </a:rPr>
              <a:t>후에 검토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ko-KR" altLang="en-US" sz="1800">
                <a:latin typeface="Times New Roman" pitchFamily="18" charset="0"/>
              </a:rPr>
              <a:t>식 유도</a:t>
            </a:r>
            <a:endParaRPr lang="ko-KR" altLang="en-US" sz="1800"/>
          </a:p>
          <a:p>
            <a:pPr eaLnBrk="1" hangingPunct="1">
              <a:buFont typeface="Wingdings" pitchFamily="2" charset="2"/>
              <a:buChar char="ü"/>
            </a:pPr>
            <a:endParaRPr lang="en-US" altLang="ko-KR" sz="1800"/>
          </a:p>
        </p:txBody>
      </p:sp>
      <p:graphicFrame>
        <p:nvGraphicFramePr>
          <p:cNvPr id="15365" name="Object 13"/>
          <p:cNvGraphicFramePr>
            <a:graphicFrameLocks noChangeAspect="1"/>
          </p:cNvGraphicFramePr>
          <p:nvPr/>
        </p:nvGraphicFramePr>
        <p:xfrm>
          <a:off x="2070100" y="2924175"/>
          <a:ext cx="32766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1" name="비트맵 이미지" r:id="rId11" imgW="3277057" imgH="1190476" progId="Paint.Picture">
                  <p:embed/>
                </p:oleObj>
              </mc:Choice>
              <mc:Fallback>
                <p:oleObj name="비트맵 이미지" r:id="rId11" imgW="3277057" imgH="1190476" progId="Paint.Picture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2924175"/>
                        <a:ext cx="3276600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5" name="Text Box 14"/>
          <p:cNvSpPr txBox="1">
            <a:spLocks noChangeArrowheads="1"/>
          </p:cNvSpPr>
          <p:nvPr/>
        </p:nvSpPr>
        <p:spPr bwMode="auto">
          <a:xfrm>
            <a:off x="866775" y="2995613"/>
            <a:ext cx="10239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/>
              <a:t>적합조건 </a:t>
            </a:r>
            <a:r>
              <a:rPr lang="en-US" altLang="ko-KR"/>
              <a:t>:</a:t>
            </a:r>
          </a:p>
        </p:txBody>
      </p:sp>
      <p:sp>
        <p:nvSpPr>
          <p:cNvPr id="15376" name="Text Box 15"/>
          <p:cNvSpPr txBox="1">
            <a:spLocks noChangeArrowheads="1"/>
          </p:cNvSpPr>
          <p:nvPr/>
        </p:nvSpPr>
        <p:spPr bwMode="auto">
          <a:xfrm>
            <a:off x="866775" y="4200525"/>
            <a:ext cx="10239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/>
              <a:t>평형조건 </a:t>
            </a:r>
            <a:r>
              <a:rPr lang="en-US" altLang="ko-KR"/>
              <a:t>:</a:t>
            </a:r>
          </a:p>
        </p:txBody>
      </p:sp>
      <p:graphicFrame>
        <p:nvGraphicFramePr>
          <p:cNvPr id="15366" name="Object 16"/>
          <p:cNvGraphicFramePr>
            <a:graphicFrameLocks noChangeAspect="1"/>
          </p:cNvGraphicFramePr>
          <p:nvPr/>
        </p:nvGraphicFramePr>
        <p:xfrm>
          <a:off x="2260600" y="4214813"/>
          <a:ext cx="359092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2" name="비트맵 이미지" r:id="rId13" imgW="3591426" imgH="733333" progId="Paint.Picture">
                  <p:embed/>
                </p:oleObj>
              </mc:Choice>
              <mc:Fallback>
                <p:oleObj name="비트맵 이미지" r:id="rId13" imgW="3591426" imgH="733333" progId="Paint.Picture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600" y="4214813"/>
                        <a:ext cx="3590925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7" name="Text Box 17"/>
          <p:cNvSpPr txBox="1">
            <a:spLocks noChangeArrowheads="1"/>
          </p:cNvSpPr>
          <p:nvPr/>
        </p:nvSpPr>
        <p:spPr bwMode="auto">
          <a:xfrm>
            <a:off x="882650" y="5059363"/>
            <a:ext cx="49387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/>
              <a:t>위의 식들로부터 중립축 </a:t>
            </a:r>
            <a:r>
              <a:rPr lang="en-US" altLang="ko-KR"/>
              <a:t>c</a:t>
            </a:r>
            <a:r>
              <a:rPr lang="ko-KR" altLang="en-US"/>
              <a:t>를 구해 다음 식에 의해 </a:t>
            </a:r>
            <a:r>
              <a:rPr lang="el-GR" altLang="ko-KR"/>
              <a:t>ε</a:t>
            </a:r>
            <a:r>
              <a:rPr lang="en-US" altLang="ko-KR" baseline="-25000"/>
              <a:t>s</a:t>
            </a:r>
            <a:r>
              <a:rPr lang="en-US" altLang="ko-KR">
                <a:latin typeface="Arial" charset="0"/>
              </a:rPr>
              <a:t>’</a:t>
            </a:r>
            <a:r>
              <a:rPr lang="en-US" altLang="ko-KR"/>
              <a:t> </a:t>
            </a:r>
            <a:r>
              <a:rPr lang="ko-KR" altLang="en-US"/>
              <a:t>구함</a:t>
            </a:r>
            <a:endParaRPr lang="ko-KR" altLang="el-GR"/>
          </a:p>
        </p:txBody>
      </p:sp>
      <p:graphicFrame>
        <p:nvGraphicFramePr>
          <p:cNvPr id="15367" name="Object 19"/>
          <p:cNvGraphicFramePr>
            <a:graphicFrameLocks noChangeAspect="1"/>
          </p:cNvGraphicFramePr>
          <p:nvPr/>
        </p:nvGraphicFramePr>
        <p:xfrm>
          <a:off x="2311400" y="5445125"/>
          <a:ext cx="29813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3" name="비트맵 이미지" r:id="rId15" imgW="2980952" imgH="457143" progId="Paint.Picture">
                  <p:embed/>
                </p:oleObj>
              </mc:Choice>
              <mc:Fallback>
                <p:oleObj name="비트맵 이미지" r:id="rId15" imgW="2980952" imgH="457143" progId="Paint.Picture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1400" y="5445125"/>
                        <a:ext cx="29813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8" name="Text Box 20"/>
          <p:cNvSpPr txBox="1">
            <a:spLocks noChangeArrowheads="1"/>
          </p:cNvSpPr>
          <p:nvPr/>
        </p:nvSpPr>
        <p:spPr bwMode="auto">
          <a:xfrm>
            <a:off x="5216525" y="2997200"/>
            <a:ext cx="649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Arial" charset="0"/>
              </a:rPr>
              <a:t>····</a:t>
            </a:r>
            <a:r>
              <a:rPr lang="en-US" altLang="ko-KR"/>
              <a:t> ①</a:t>
            </a:r>
          </a:p>
        </p:txBody>
      </p:sp>
      <p:sp>
        <p:nvSpPr>
          <p:cNvPr id="15379" name="Text Box 21"/>
          <p:cNvSpPr txBox="1">
            <a:spLocks noChangeArrowheads="1"/>
          </p:cNvSpPr>
          <p:nvPr/>
        </p:nvSpPr>
        <p:spPr bwMode="auto">
          <a:xfrm>
            <a:off x="5216525" y="4232275"/>
            <a:ext cx="649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Arial" charset="0"/>
              </a:rPr>
              <a:t>····</a:t>
            </a:r>
            <a:r>
              <a:rPr lang="en-US" altLang="ko-KR"/>
              <a:t> ②</a:t>
            </a:r>
          </a:p>
        </p:txBody>
      </p:sp>
      <p:sp>
        <p:nvSpPr>
          <p:cNvPr id="15380" name="Text Box 22"/>
          <p:cNvSpPr txBox="1">
            <a:spLocks noChangeArrowheads="1"/>
          </p:cNvSpPr>
          <p:nvPr/>
        </p:nvSpPr>
        <p:spPr bwMode="auto">
          <a:xfrm>
            <a:off x="5807075" y="4584700"/>
            <a:ext cx="649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Arial" charset="0"/>
              </a:rPr>
              <a:t>····</a:t>
            </a:r>
            <a:r>
              <a:rPr lang="en-US" altLang="ko-KR"/>
              <a:t> ③</a:t>
            </a:r>
          </a:p>
        </p:txBody>
      </p:sp>
      <p:sp>
        <p:nvSpPr>
          <p:cNvPr id="15381" name="Text Box 23"/>
          <p:cNvSpPr txBox="1">
            <a:spLocks noChangeArrowheads="1"/>
          </p:cNvSpPr>
          <p:nvPr/>
        </p:nvSpPr>
        <p:spPr bwMode="auto">
          <a:xfrm>
            <a:off x="5216525" y="5516563"/>
            <a:ext cx="649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Arial" charset="0"/>
              </a:rPr>
              <a:t>····</a:t>
            </a:r>
            <a:r>
              <a:rPr lang="en-US" altLang="ko-KR"/>
              <a:t> ④</a:t>
            </a:r>
          </a:p>
        </p:txBody>
      </p:sp>
      <p:graphicFrame>
        <p:nvGraphicFramePr>
          <p:cNvPr id="15368" name="Object 24"/>
          <p:cNvGraphicFramePr>
            <a:graphicFrameLocks noChangeAspect="1"/>
          </p:cNvGraphicFramePr>
          <p:nvPr/>
        </p:nvGraphicFramePr>
        <p:xfrm>
          <a:off x="1187450" y="6021388"/>
          <a:ext cx="1247775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4" name="비트맵 이미지" r:id="rId17" imgW="1247619" imgH="200159" progId="Paint.Picture">
                  <p:embed/>
                </p:oleObj>
              </mc:Choice>
              <mc:Fallback>
                <p:oleObj name="비트맵 이미지" r:id="rId17" imgW="1247619" imgH="200159" progId="Paint.Picture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6021388"/>
                        <a:ext cx="1247775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9" name="Object 25"/>
          <p:cNvGraphicFramePr>
            <a:graphicFrameLocks noChangeAspect="1"/>
          </p:cNvGraphicFramePr>
          <p:nvPr/>
        </p:nvGraphicFramePr>
        <p:xfrm>
          <a:off x="1116013" y="6308725"/>
          <a:ext cx="489585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5" name="비트맵 이미지" r:id="rId19" imgW="4896533" imgH="266737" progId="Paint.Picture">
                  <p:embed/>
                </p:oleObj>
              </mc:Choice>
              <mc:Fallback>
                <p:oleObj name="비트맵 이미지" r:id="rId19" imgW="4896533" imgH="266737" progId="Paint.Picture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6308725"/>
                        <a:ext cx="489585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4"/>
          <p:cNvGraphicFramePr>
            <a:graphicFrameLocks noChangeAspect="1"/>
          </p:cNvGraphicFramePr>
          <p:nvPr/>
        </p:nvGraphicFramePr>
        <p:xfrm>
          <a:off x="2170113" y="4232275"/>
          <a:ext cx="35623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2" name="비트맵 이미지" r:id="rId4" imgW="3561905" imgH="743054" progId="Paint.Picture">
                  <p:embed/>
                </p:oleObj>
              </mc:Choice>
              <mc:Fallback>
                <p:oleObj name="비트맵 이미지" r:id="rId4" imgW="3561905" imgH="743054" progId="Paint.Picture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0113" y="4232275"/>
                        <a:ext cx="35623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Text Box 2"/>
          <p:cNvSpPr txBox="1">
            <a:spLocks noChangeArrowheads="1"/>
          </p:cNvSpPr>
          <p:nvPr/>
        </p:nvSpPr>
        <p:spPr bwMode="auto">
          <a:xfrm>
            <a:off x="227013" y="122238"/>
            <a:ext cx="59197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등가 직사각 응력 블럭에 의한 </a:t>
            </a:r>
            <a:r>
              <a:rPr lang="en-US" altLang="ko-KR" sz="2200">
                <a:solidFill>
                  <a:schemeClr val="bg1"/>
                </a:solidFill>
              </a:rPr>
              <a:t>P-M </a:t>
            </a:r>
            <a:r>
              <a:rPr lang="ko-KR" altLang="en-US" sz="2200">
                <a:solidFill>
                  <a:schemeClr val="bg1"/>
                </a:solidFill>
              </a:rPr>
              <a:t>상관도 </a:t>
            </a:r>
            <a:r>
              <a:rPr lang="en-US" altLang="ko-KR" sz="2200">
                <a:solidFill>
                  <a:schemeClr val="bg1"/>
                </a:solidFill>
              </a:rPr>
              <a:t>(</a:t>
            </a:r>
            <a:r>
              <a:rPr lang="ko-KR" altLang="en-US" sz="2200">
                <a:solidFill>
                  <a:schemeClr val="bg1"/>
                </a:solidFill>
              </a:rPr>
              <a:t>손계산</a:t>
            </a:r>
            <a:r>
              <a:rPr lang="en-US" altLang="ko-KR" sz="22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392" name="Text Box 3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4.3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graphicFrame>
        <p:nvGraphicFramePr>
          <p:cNvPr id="16387" name="Object 4"/>
          <p:cNvGraphicFramePr>
            <a:graphicFrameLocks noChangeAspect="1"/>
          </p:cNvGraphicFramePr>
          <p:nvPr/>
        </p:nvGraphicFramePr>
        <p:xfrm>
          <a:off x="6340475" y="971550"/>
          <a:ext cx="2552700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3" name="비트맵 이미지" r:id="rId6" imgW="2553056" imgH="5885714" progId="Paint.Picture">
                  <p:embed/>
                </p:oleObj>
              </mc:Choice>
              <mc:Fallback>
                <p:oleObj name="비트맵 이미지" r:id="rId6" imgW="2553056" imgH="5885714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0475" y="971550"/>
                        <a:ext cx="2552700" cy="588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9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388" name="Object 6"/>
          <p:cNvGraphicFramePr>
            <a:graphicFrameLocks noChangeAspect="1"/>
          </p:cNvGraphicFramePr>
          <p:nvPr/>
        </p:nvGraphicFramePr>
        <p:xfrm>
          <a:off x="4235450" y="981075"/>
          <a:ext cx="1560513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4" name="비트맵 이미지" r:id="rId9" imgW="2752381" imgH="3048426" progId="Paint.Picture">
                  <p:embed/>
                </p:oleObj>
              </mc:Choice>
              <mc:Fallback>
                <p:oleObj name="비트맵 이미지" r:id="rId9" imgW="2752381" imgH="3048426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5450" y="981075"/>
                        <a:ext cx="1560513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4" name="Oval 7"/>
          <p:cNvSpPr>
            <a:spLocks noChangeArrowheads="1"/>
          </p:cNvSpPr>
          <p:nvPr/>
        </p:nvSpPr>
        <p:spPr bwMode="auto">
          <a:xfrm>
            <a:off x="5345113" y="2185988"/>
            <a:ext cx="163512" cy="163512"/>
          </a:xfrm>
          <a:prstGeom prst="ellipse">
            <a:avLst/>
          </a:prstGeom>
          <a:noFill/>
          <a:ln w="12700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16395" name="Text Box 9"/>
          <p:cNvSpPr txBox="1">
            <a:spLocks noChangeArrowheads="1"/>
          </p:cNvSpPr>
          <p:nvPr/>
        </p:nvSpPr>
        <p:spPr bwMode="auto">
          <a:xfrm>
            <a:off x="527050" y="1485900"/>
            <a:ext cx="382905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ko-KR" altLang="en-US" sz="1800">
                <a:latin typeface="Times New Roman" pitchFamily="18" charset="0"/>
              </a:rPr>
              <a:t>인장철근은 항상 항복됨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ko-KR" altLang="en-US" sz="1800">
                <a:latin typeface="Times New Roman" pitchFamily="18" charset="0"/>
              </a:rPr>
              <a:t>압축철근의 경우 항복이 될 수도</a:t>
            </a:r>
            <a:r>
              <a:rPr lang="en-US" altLang="ko-KR" sz="1800">
                <a:latin typeface="Times New Roman" pitchFamily="18" charset="0"/>
              </a:rPr>
              <a:t>, </a:t>
            </a:r>
            <a:br>
              <a:rPr lang="en-US" altLang="ko-KR" sz="1800">
                <a:latin typeface="Times New Roman" pitchFamily="18" charset="0"/>
              </a:rPr>
            </a:br>
            <a:r>
              <a:rPr lang="ko-KR" altLang="en-US" sz="1800">
                <a:latin typeface="Times New Roman" pitchFamily="18" charset="0"/>
              </a:rPr>
              <a:t>안될 수도 있음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ko-KR" altLang="en-US" sz="1800">
                <a:latin typeface="Times New Roman" pitchFamily="18" charset="0"/>
              </a:rPr>
              <a:t>식 유도</a:t>
            </a:r>
            <a:endParaRPr lang="ko-KR" altLang="en-US" sz="1800"/>
          </a:p>
          <a:p>
            <a:pPr eaLnBrk="1" hangingPunct="1">
              <a:buFont typeface="Wingdings" pitchFamily="2" charset="2"/>
              <a:buChar char="ü"/>
            </a:pPr>
            <a:endParaRPr lang="en-US" altLang="ko-KR" sz="1800"/>
          </a:p>
        </p:txBody>
      </p:sp>
      <p:sp>
        <p:nvSpPr>
          <p:cNvPr id="16396" name="Text Box 11"/>
          <p:cNvSpPr txBox="1">
            <a:spLocks noChangeArrowheads="1"/>
          </p:cNvSpPr>
          <p:nvPr/>
        </p:nvSpPr>
        <p:spPr bwMode="auto">
          <a:xfrm>
            <a:off x="866775" y="2995613"/>
            <a:ext cx="10239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/>
              <a:t>적합조건 </a:t>
            </a:r>
            <a:r>
              <a:rPr lang="en-US" altLang="ko-KR"/>
              <a:t>:</a:t>
            </a:r>
          </a:p>
        </p:txBody>
      </p:sp>
      <p:sp>
        <p:nvSpPr>
          <p:cNvPr id="16397" name="Text Box 12"/>
          <p:cNvSpPr txBox="1">
            <a:spLocks noChangeArrowheads="1"/>
          </p:cNvSpPr>
          <p:nvPr/>
        </p:nvSpPr>
        <p:spPr bwMode="auto">
          <a:xfrm>
            <a:off x="866775" y="4200525"/>
            <a:ext cx="10239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/>
              <a:t>평형조건 </a:t>
            </a:r>
            <a:r>
              <a:rPr lang="en-US" altLang="ko-KR"/>
              <a:t>:</a:t>
            </a:r>
          </a:p>
        </p:txBody>
      </p:sp>
      <p:sp>
        <p:nvSpPr>
          <p:cNvPr id="16398" name="Text Box 16"/>
          <p:cNvSpPr txBox="1">
            <a:spLocks noChangeArrowheads="1"/>
          </p:cNvSpPr>
          <p:nvPr/>
        </p:nvSpPr>
        <p:spPr bwMode="auto">
          <a:xfrm>
            <a:off x="5216525" y="2997200"/>
            <a:ext cx="649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Arial" charset="0"/>
              </a:rPr>
              <a:t>····</a:t>
            </a:r>
            <a:r>
              <a:rPr lang="en-US" altLang="ko-KR"/>
              <a:t> ①</a:t>
            </a:r>
          </a:p>
        </p:txBody>
      </p:sp>
      <p:sp>
        <p:nvSpPr>
          <p:cNvPr id="16399" name="Text Box 17"/>
          <p:cNvSpPr txBox="1">
            <a:spLocks noChangeArrowheads="1"/>
          </p:cNvSpPr>
          <p:nvPr/>
        </p:nvSpPr>
        <p:spPr bwMode="auto">
          <a:xfrm>
            <a:off x="5216525" y="4232275"/>
            <a:ext cx="649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Arial" charset="0"/>
              </a:rPr>
              <a:t>····</a:t>
            </a:r>
            <a:r>
              <a:rPr lang="en-US" altLang="ko-KR"/>
              <a:t> ②</a:t>
            </a:r>
          </a:p>
        </p:txBody>
      </p:sp>
      <p:sp>
        <p:nvSpPr>
          <p:cNvPr id="16400" name="Text Box 18"/>
          <p:cNvSpPr txBox="1">
            <a:spLocks noChangeArrowheads="1"/>
          </p:cNvSpPr>
          <p:nvPr/>
        </p:nvSpPr>
        <p:spPr bwMode="auto">
          <a:xfrm>
            <a:off x="5807075" y="4584700"/>
            <a:ext cx="649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Arial" charset="0"/>
              </a:rPr>
              <a:t>····</a:t>
            </a:r>
            <a:r>
              <a:rPr lang="en-US" altLang="ko-KR"/>
              <a:t> ③</a:t>
            </a:r>
          </a:p>
        </p:txBody>
      </p:sp>
      <p:graphicFrame>
        <p:nvGraphicFramePr>
          <p:cNvPr id="16389" name="Object 22"/>
          <p:cNvGraphicFramePr>
            <a:graphicFrameLocks noChangeAspect="1"/>
          </p:cNvGraphicFramePr>
          <p:nvPr/>
        </p:nvGraphicFramePr>
        <p:xfrm>
          <a:off x="704850" y="1039813"/>
          <a:ext cx="10096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5" name="비트맵 이미지" r:id="rId11" imgW="1009791" imgH="276117" progId="Paint.Picture">
                  <p:embed/>
                </p:oleObj>
              </mc:Choice>
              <mc:Fallback>
                <p:oleObj name="비트맵 이미지" r:id="rId11" imgW="1009791" imgH="276117" progId="Paint.Picture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1039813"/>
                        <a:ext cx="1009650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23"/>
          <p:cNvGraphicFramePr>
            <a:graphicFrameLocks noChangeAspect="1"/>
          </p:cNvGraphicFramePr>
          <p:nvPr/>
        </p:nvGraphicFramePr>
        <p:xfrm>
          <a:off x="2022475" y="2901950"/>
          <a:ext cx="3095625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6" name="비트맵 이미지" r:id="rId13" imgW="3095238" imgH="1276190" progId="Paint.Picture">
                  <p:embed/>
                </p:oleObj>
              </mc:Choice>
              <mc:Fallback>
                <p:oleObj name="비트맵 이미지" r:id="rId13" imgW="3095238" imgH="1276190" progId="Paint.Picture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2475" y="2901950"/>
                        <a:ext cx="3095625" cy="127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1" name="Text Box 25"/>
          <p:cNvSpPr txBox="1">
            <a:spLocks noChangeArrowheads="1"/>
          </p:cNvSpPr>
          <p:nvPr/>
        </p:nvSpPr>
        <p:spPr bwMode="auto">
          <a:xfrm>
            <a:off x="827088" y="5349875"/>
            <a:ext cx="45370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/>
              <a:t>위 식들로부터 </a:t>
            </a:r>
            <a:r>
              <a:rPr lang="en-US" altLang="ko-KR" i="1">
                <a:latin typeface="Times New Roman" pitchFamily="18" charset="0"/>
              </a:rPr>
              <a:t>c, f</a:t>
            </a:r>
            <a:r>
              <a:rPr lang="en-US" altLang="ko-KR" i="1" baseline="-25000">
                <a:latin typeface="Times New Roman" pitchFamily="18" charset="0"/>
              </a:rPr>
              <a:t>s</a:t>
            </a:r>
            <a:r>
              <a:rPr lang="en-US" altLang="ko-KR" i="1">
                <a:latin typeface="Times New Roman" pitchFamily="18" charset="0"/>
              </a:rPr>
              <a:t>’, P</a:t>
            </a:r>
            <a:r>
              <a:rPr lang="en-US" altLang="ko-KR"/>
              <a:t> </a:t>
            </a:r>
            <a:r>
              <a:rPr lang="ko-KR" altLang="en-US"/>
              <a:t>계산하고</a:t>
            </a:r>
            <a:r>
              <a:rPr lang="en-US" altLang="ko-KR"/>
              <a:t>, </a:t>
            </a:r>
            <a:r>
              <a:rPr lang="ko-KR" altLang="en-US"/>
              <a:t>휨강도 </a:t>
            </a:r>
            <a:r>
              <a:rPr lang="en-US" altLang="ko-KR" i="1">
                <a:latin typeface="Times New Roman" pitchFamily="18" charset="0"/>
              </a:rPr>
              <a:t>M = Pe</a:t>
            </a:r>
            <a:r>
              <a:rPr lang="en-US" altLang="ko-KR"/>
              <a:t> </a:t>
            </a:r>
            <a:r>
              <a:rPr lang="ko-KR" altLang="en-US"/>
              <a:t>계산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227013" y="122238"/>
            <a:ext cx="56689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등가 직사각 응력 블럭에 의한 </a:t>
            </a:r>
            <a:r>
              <a:rPr lang="en-US" altLang="ko-KR" sz="2200">
                <a:solidFill>
                  <a:schemeClr val="bg1"/>
                </a:solidFill>
              </a:rPr>
              <a:t>P-M </a:t>
            </a:r>
            <a:r>
              <a:rPr lang="ko-KR" altLang="en-US" sz="2200">
                <a:solidFill>
                  <a:schemeClr val="bg1"/>
                </a:solidFill>
              </a:rPr>
              <a:t>상관도 </a:t>
            </a:r>
            <a:r>
              <a:rPr lang="en-US" altLang="ko-KR" sz="2200">
                <a:solidFill>
                  <a:schemeClr val="bg1"/>
                </a:solidFill>
              </a:rPr>
              <a:t>(</a:t>
            </a:r>
            <a:r>
              <a:rPr lang="ko-KR" altLang="en-US" sz="2200">
                <a:solidFill>
                  <a:schemeClr val="bg1"/>
                </a:solidFill>
              </a:rPr>
              <a:t>예제</a:t>
            </a:r>
            <a:r>
              <a:rPr lang="en-US" altLang="ko-KR" sz="22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414" name="Text Box 4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4.3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graphicFrame>
        <p:nvGraphicFramePr>
          <p:cNvPr id="17410" name="Object 19"/>
          <p:cNvGraphicFramePr>
            <a:graphicFrameLocks noChangeAspect="1"/>
          </p:cNvGraphicFramePr>
          <p:nvPr/>
        </p:nvGraphicFramePr>
        <p:xfrm>
          <a:off x="2484438" y="1519238"/>
          <a:ext cx="3816350" cy="241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비트맵 이미지" r:id="rId4" imgW="2905531" imgH="1838095" progId="Paint.Picture">
                  <p:embed/>
                </p:oleObj>
              </mc:Choice>
              <mc:Fallback>
                <p:oleObj name="비트맵 이미지" r:id="rId4" imgW="2905531" imgH="1838095" progId="Paint.Picture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1519238"/>
                        <a:ext cx="3816350" cy="2414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415" name="Group 22"/>
          <p:cNvGrpSpPr>
            <a:grpSpLocks/>
          </p:cNvGrpSpPr>
          <p:nvPr/>
        </p:nvGrpSpPr>
        <p:grpSpPr bwMode="auto">
          <a:xfrm>
            <a:off x="1403350" y="4154488"/>
            <a:ext cx="5457825" cy="2082800"/>
            <a:chOff x="385" y="2387"/>
            <a:chExt cx="3438" cy="1312"/>
          </a:xfrm>
        </p:grpSpPr>
        <p:graphicFrame>
          <p:nvGraphicFramePr>
            <p:cNvPr id="17411" name="Object 20"/>
            <p:cNvGraphicFramePr>
              <a:graphicFrameLocks noChangeAspect="1"/>
            </p:cNvGraphicFramePr>
            <p:nvPr/>
          </p:nvGraphicFramePr>
          <p:xfrm>
            <a:off x="385" y="2387"/>
            <a:ext cx="3432" cy="9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25" name="비트맵 이미지" r:id="rId6" imgW="5447619" imgH="1580952" progId="Paint.Picture">
                    <p:embed/>
                  </p:oleObj>
                </mc:Choice>
                <mc:Fallback>
                  <p:oleObj name="비트맵 이미지" r:id="rId6" imgW="5447619" imgH="1580952" progId="Paint.Picture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2387"/>
                          <a:ext cx="3432" cy="9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rgbClr val="A5002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2" name="Object 21"/>
            <p:cNvGraphicFramePr>
              <a:graphicFrameLocks noChangeAspect="1"/>
            </p:cNvGraphicFramePr>
            <p:nvPr/>
          </p:nvGraphicFramePr>
          <p:xfrm>
            <a:off x="391" y="3369"/>
            <a:ext cx="3432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26" name="비트맵 이미지" r:id="rId8" imgW="5447619" imgH="523810" progId="Paint.Picture">
                    <p:embed/>
                  </p:oleObj>
                </mc:Choice>
                <mc:Fallback>
                  <p:oleObj name="비트맵 이미지" r:id="rId8" imgW="5447619" imgH="523810" progId="Paint.Picture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" y="3369"/>
                          <a:ext cx="3432" cy="3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rgbClr val="A5002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416" name="Rectangle 23"/>
          <p:cNvSpPr>
            <a:spLocks noChangeArrowheads="1"/>
          </p:cNvSpPr>
          <p:nvPr/>
        </p:nvSpPr>
        <p:spPr bwMode="auto">
          <a:xfrm>
            <a:off x="504825" y="981075"/>
            <a:ext cx="8170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각자 풀어볼 것 </a:t>
            </a:r>
            <a:r>
              <a:rPr lang="en-US" altLang="ko-KR" sz="1800"/>
              <a:t>(reference : Reinforced concrete structures, 131</a:t>
            </a:r>
            <a:r>
              <a:rPr lang="ko-KR" altLang="en-US" sz="1800"/>
              <a:t>쪽</a:t>
            </a:r>
            <a:r>
              <a:rPr lang="en-US" altLang="ko-KR" sz="1800"/>
              <a:t>, </a:t>
            </a:r>
            <a:r>
              <a:rPr lang="ko-KR" altLang="en-US" sz="1800"/>
              <a:t>예제 </a:t>
            </a:r>
            <a:r>
              <a:rPr lang="en-US" altLang="ko-KR" sz="1800"/>
              <a:t>5.1)</a:t>
            </a:r>
          </a:p>
        </p:txBody>
      </p:sp>
      <p:pic>
        <p:nvPicPr>
          <p:cNvPr id="17417" name="Picture 2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12"/>
          <p:cNvGraphicFramePr>
            <a:graphicFrameLocks noChangeAspect="1"/>
          </p:cNvGraphicFramePr>
          <p:nvPr/>
        </p:nvGraphicFramePr>
        <p:xfrm>
          <a:off x="107950" y="836613"/>
          <a:ext cx="5708650" cy="580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비트맵 이미지" r:id="rId4" imgW="6163535" imgH="6268325" progId="Paint.Picture">
                  <p:embed/>
                </p:oleObj>
              </mc:Choice>
              <mc:Fallback>
                <p:oleObj name="비트맵 이미지" r:id="rId4" imgW="6163535" imgH="6268325" progId="Paint.Picture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836613"/>
                        <a:ext cx="5708650" cy="580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2"/>
          <p:cNvSpPr txBox="1">
            <a:spLocks noChangeArrowheads="1"/>
          </p:cNvSpPr>
          <p:nvPr/>
        </p:nvSpPr>
        <p:spPr bwMode="auto">
          <a:xfrm>
            <a:off x="227013" y="122238"/>
            <a:ext cx="56689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등가 직사각 응력 블럭에 의한 </a:t>
            </a:r>
            <a:r>
              <a:rPr lang="en-US" altLang="ko-KR" sz="2200">
                <a:solidFill>
                  <a:schemeClr val="bg1"/>
                </a:solidFill>
              </a:rPr>
              <a:t>P-M </a:t>
            </a:r>
            <a:r>
              <a:rPr lang="ko-KR" altLang="en-US" sz="2200">
                <a:solidFill>
                  <a:schemeClr val="bg1"/>
                </a:solidFill>
              </a:rPr>
              <a:t>상관도 </a:t>
            </a:r>
            <a:r>
              <a:rPr lang="en-US" altLang="ko-KR" sz="2200">
                <a:solidFill>
                  <a:schemeClr val="bg1"/>
                </a:solidFill>
              </a:rPr>
              <a:t>(</a:t>
            </a:r>
            <a:r>
              <a:rPr lang="ko-KR" altLang="en-US" sz="2200">
                <a:solidFill>
                  <a:schemeClr val="bg1"/>
                </a:solidFill>
              </a:rPr>
              <a:t>예제</a:t>
            </a:r>
            <a:r>
              <a:rPr lang="en-US" altLang="ko-KR" sz="22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437" name="Text Box 3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4.3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graphicFrame>
        <p:nvGraphicFramePr>
          <p:cNvPr id="18435" name="Object 10"/>
          <p:cNvGraphicFramePr>
            <a:graphicFrameLocks noChangeAspect="1"/>
          </p:cNvGraphicFramePr>
          <p:nvPr/>
        </p:nvGraphicFramePr>
        <p:xfrm>
          <a:off x="5808663" y="908050"/>
          <a:ext cx="3371850" cy="352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비트맵 이미지" r:id="rId6" imgW="6409524" imgH="6706536" progId="Paint.Picture">
                  <p:embed/>
                </p:oleObj>
              </mc:Choice>
              <mc:Fallback>
                <p:oleObj name="비트맵 이미지" r:id="rId6" imgW="6409524" imgH="6706536" progId="Paint.Picture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8663" y="908050"/>
                        <a:ext cx="3371850" cy="352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8" name="Oval 13"/>
          <p:cNvSpPr>
            <a:spLocks noChangeArrowheads="1"/>
          </p:cNvSpPr>
          <p:nvPr/>
        </p:nvSpPr>
        <p:spPr bwMode="auto">
          <a:xfrm>
            <a:off x="7766050" y="2814638"/>
            <a:ext cx="163513" cy="163512"/>
          </a:xfrm>
          <a:prstGeom prst="ellipse">
            <a:avLst/>
          </a:prstGeom>
          <a:noFill/>
          <a:ln w="12700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압축부재란</a:t>
            </a:r>
            <a:r>
              <a:rPr lang="en-US" altLang="ko-KR" sz="1800"/>
              <a:t>?</a:t>
            </a:r>
          </a:p>
        </p:txBody>
      </p:sp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227013" y="122238"/>
            <a:ext cx="7635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개 요</a:t>
            </a:r>
          </a:p>
        </p:txBody>
      </p:sp>
      <p:sp>
        <p:nvSpPr>
          <p:cNvPr id="2054" name="Text Box 47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4.1 </a:t>
            </a:r>
            <a:r>
              <a:rPr lang="ko-KR" altLang="en-US">
                <a:solidFill>
                  <a:schemeClr val="bg1"/>
                </a:solidFill>
              </a:rPr>
              <a:t>개 요</a:t>
            </a:r>
          </a:p>
        </p:txBody>
      </p:sp>
      <p:sp>
        <p:nvSpPr>
          <p:cNvPr id="2055" name="Text Box 72"/>
          <p:cNvSpPr txBox="1">
            <a:spLocks noChangeArrowheads="1"/>
          </p:cNvSpPr>
          <p:nvPr/>
        </p:nvSpPr>
        <p:spPr bwMode="auto">
          <a:xfrm>
            <a:off x="627063" y="1416050"/>
            <a:ext cx="7875587" cy="1603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marL="268288" indent="-268288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ko-KR" altLang="en-US" sz="1800"/>
              <a:t>수직</a:t>
            </a:r>
            <a:r>
              <a:rPr lang="en-US" altLang="ko-KR" sz="1800"/>
              <a:t>, </a:t>
            </a:r>
            <a:r>
              <a:rPr lang="ko-KR" altLang="en-US" sz="1800"/>
              <a:t>수평 등의 방향이 문제가 아니라</a:t>
            </a:r>
            <a:r>
              <a:rPr lang="en-US" altLang="ko-KR" sz="1800"/>
              <a:t>, </a:t>
            </a:r>
            <a:r>
              <a:rPr lang="ko-KR" altLang="en-US" sz="1800"/>
              <a:t>부재를 설계할 때 단면의 축력을 무시하지</a:t>
            </a:r>
            <a:br>
              <a:rPr lang="ko-KR" altLang="en-US" sz="1800"/>
            </a:br>
            <a:r>
              <a:rPr lang="ko-KR" altLang="en-US" sz="1800"/>
              <a:t>않아야 할 정도로 큰 축력을 받는 부재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800"/>
              <a:t>	예</a:t>
            </a:r>
            <a:r>
              <a:rPr lang="en-US" altLang="ko-KR" sz="1800"/>
              <a:t>) </a:t>
            </a:r>
            <a:r>
              <a:rPr lang="ko-KR" altLang="en-US" sz="1800"/>
              <a:t>중력하중을 지탱하는 수직부재 </a:t>
            </a:r>
            <a:r>
              <a:rPr lang="en-US" altLang="ko-KR" sz="1800"/>
              <a:t>(</a:t>
            </a:r>
            <a:r>
              <a:rPr lang="ko-KR" altLang="en-US" sz="1800"/>
              <a:t>기둥</a:t>
            </a:r>
            <a:r>
              <a:rPr lang="en-US" altLang="ko-KR" sz="1800"/>
              <a:t>, </a:t>
            </a:r>
            <a:r>
              <a:rPr lang="ko-KR" altLang="en-US" sz="1800"/>
              <a:t>벽체 등</a:t>
            </a:r>
            <a:r>
              <a:rPr lang="en-US" altLang="ko-KR" sz="1800"/>
              <a:t>)</a:t>
            </a:r>
            <a:br>
              <a:rPr lang="en-US" altLang="ko-KR" sz="1800"/>
            </a:br>
            <a:r>
              <a:rPr lang="en-US" altLang="ko-KR" sz="1800"/>
              <a:t>     </a:t>
            </a:r>
            <a:r>
              <a:rPr lang="ko-KR" altLang="en-US" sz="1800"/>
              <a:t>지하수와 흙에 의한 횡력으로 압축력을 받는 매우 깊은 지하 구조물의 </a:t>
            </a:r>
            <a:br>
              <a:rPr lang="ko-KR" altLang="en-US" sz="1800"/>
            </a:br>
            <a:r>
              <a:rPr lang="ko-KR" altLang="en-US" sz="1800"/>
              <a:t>     수평부재인 보나 슬래브 </a:t>
            </a:r>
          </a:p>
        </p:txBody>
      </p:sp>
      <p:sp>
        <p:nvSpPr>
          <p:cNvPr id="2056" name="Rectangle 73"/>
          <p:cNvSpPr>
            <a:spLocks noChangeArrowheads="1"/>
          </p:cNvSpPr>
          <p:nvPr/>
        </p:nvSpPr>
        <p:spPr bwMode="auto">
          <a:xfrm>
            <a:off x="504825" y="3151188"/>
            <a:ext cx="457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이 장에서 다루는 압축부재</a:t>
            </a:r>
          </a:p>
        </p:txBody>
      </p:sp>
      <p:pic>
        <p:nvPicPr>
          <p:cNvPr id="2057" name="Picture 7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3186113"/>
            <a:ext cx="217488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50" name="Object 75"/>
          <p:cNvGraphicFramePr>
            <a:graphicFrameLocks noChangeAspect="1"/>
          </p:cNvGraphicFramePr>
          <p:nvPr/>
        </p:nvGraphicFramePr>
        <p:xfrm>
          <a:off x="1258888" y="3644900"/>
          <a:ext cx="6481762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비트맵 이미지" r:id="rId5" imgW="6020640" imgH="2371429" progId="Paint.Picture">
                  <p:embed/>
                </p:oleObj>
              </mc:Choice>
              <mc:Fallback>
                <p:oleObj name="비트맵 이미지" r:id="rId5" imgW="6020640" imgH="2371429" progId="Paint.Picture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644900"/>
                        <a:ext cx="6481762" cy="255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" name="Text Box 76"/>
          <p:cNvSpPr txBox="1">
            <a:spLocks noChangeArrowheads="1"/>
          </p:cNvSpPr>
          <p:nvPr/>
        </p:nvSpPr>
        <p:spPr bwMode="auto">
          <a:xfrm>
            <a:off x="1403350" y="6165850"/>
            <a:ext cx="18811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/>
              <a:t>띠철근콘크리트 기둥</a:t>
            </a:r>
          </a:p>
        </p:txBody>
      </p:sp>
      <p:sp>
        <p:nvSpPr>
          <p:cNvPr id="2059" name="Text Box 77"/>
          <p:cNvSpPr txBox="1">
            <a:spLocks noChangeArrowheads="1"/>
          </p:cNvSpPr>
          <p:nvPr/>
        </p:nvSpPr>
        <p:spPr bwMode="auto">
          <a:xfrm>
            <a:off x="3924300" y="6165850"/>
            <a:ext cx="2063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/>
              <a:t>나선철근콘크리트 기둥</a:t>
            </a:r>
          </a:p>
        </p:txBody>
      </p:sp>
      <p:sp>
        <p:nvSpPr>
          <p:cNvPr id="2060" name="Text Box 78"/>
          <p:cNvSpPr txBox="1">
            <a:spLocks noChangeArrowheads="1"/>
          </p:cNvSpPr>
          <p:nvPr/>
        </p:nvSpPr>
        <p:spPr bwMode="auto">
          <a:xfrm>
            <a:off x="6084888" y="6165850"/>
            <a:ext cx="2232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/>
              <a:t>합성콘크리트 기둥 </a:t>
            </a:r>
            <a:r>
              <a:rPr lang="en-US" altLang="ko-KR"/>
              <a:t>(</a:t>
            </a:r>
            <a:r>
              <a:rPr lang="ko-KR" altLang="en-US"/>
              <a:t>제외</a:t>
            </a:r>
            <a:r>
              <a:rPr lang="en-US" altLang="ko-KR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Text Box 2"/>
          <p:cNvSpPr txBox="1">
            <a:spLocks noChangeArrowheads="1"/>
          </p:cNvSpPr>
          <p:nvPr/>
        </p:nvSpPr>
        <p:spPr bwMode="auto">
          <a:xfrm>
            <a:off x="227013" y="122238"/>
            <a:ext cx="56689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등가 직사각 응력 블럭에 의한 </a:t>
            </a:r>
            <a:r>
              <a:rPr lang="en-US" altLang="ko-KR" sz="2200">
                <a:solidFill>
                  <a:schemeClr val="bg1"/>
                </a:solidFill>
              </a:rPr>
              <a:t>P-M </a:t>
            </a:r>
            <a:r>
              <a:rPr lang="ko-KR" altLang="en-US" sz="2200">
                <a:solidFill>
                  <a:schemeClr val="bg1"/>
                </a:solidFill>
              </a:rPr>
              <a:t>상관도 </a:t>
            </a:r>
            <a:r>
              <a:rPr lang="en-US" altLang="ko-KR" sz="2200">
                <a:solidFill>
                  <a:schemeClr val="bg1"/>
                </a:solidFill>
              </a:rPr>
              <a:t>(</a:t>
            </a:r>
            <a:r>
              <a:rPr lang="ko-KR" altLang="en-US" sz="2200">
                <a:solidFill>
                  <a:schemeClr val="bg1"/>
                </a:solidFill>
              </a:rPr>
              <a:t>예제</a:t>
            </a:r>
            <a:r>
              <a:rPr lang="en-US" altLang="ko-KR" sz="22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9463" name="Text Box 3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4.3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graphicFrame>
        <p:nvGraphicFramePr>
          <p:cNvPr id="19458" name="Object 6"/>
          <p:cNvGraphicFramePr>
            <a:graphicFrameLocks noChangeAspect="1"/>
          </p:cNvGraphicFramePr>
          <p:nvPr/>
        </p:nvGraphicFramePr>
        <p:xfrm>
          <a:off x="215900" y="1114425"/>
          <a:ext cx="4787900" cy="200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3" name="비트맵 이미지" r:id="rId4" imgW="5285714" imgH="2209524" progId="Paint.Picture">
                  <p:embed/>
                </p:oleObj>
              </mc:Choice>
              <mc:Fallback>
                <p:oleObj name="비트맵 이미지" r:id="rId4" imgW="5285714" imgH="2209524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1114425"/>
                        <a:ext cx="4787900" cy="200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7"/>
          <p:cNvGraphicFramePr>
            <a:graphicFrameLocks noChangeAspect="1"/>
          </p:cNvGraphicFramePr>
          <p:nvPr/>
        </p:nvGraphicFramePr>
        <p:xfrm>
          <a:off x="5808663" y="908050"/>
          <a:ext cx="3371850" cy="352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4" name="비트맵 이미지" r:id="rId6" imgW="6409524" imgH="6706536" progId="Paint.Picture">
                  <p:embed/>
                </p:oleObj>
              </mc:Choice>
              <mc:Fallback>
                <p:oleObj name="비트맵 이미지" r:id="rId6" imgW="6409524" imgH="6706536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8663" y="908050"/>
                        <a:ext cx="3371850" cy="352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8"/>
          <p:cNvGraphicFramePr>
            <a:graphicFrameLocks noChangeAspect="1"/>
          </p:cNvGraphicFramePr>
          <p:nvPr/>
        </p:nvGraphicFramePr>
        <p:xfrm>
          <a:off x="768350" y="3059113"/>
          <a:ext cx="4248150" cy="173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5" name="비트맵 이미지" r:id="rId8" imgW="4885714" imgH="2000000" progId="Paint.Picture">
                  <p:embed/>
                </p:oleObj>
              </mc:Choice>
              <mc:Fallback>
                <p:oleObj name="비트맵 이미지" r:id="rId8" imgW="4885714" imgH="2000000" progId="Paint.Picture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3059113"/>
                        <a:ext cx="4248150" cy="173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10"/>
          <p:cNvGraphicFramePr>
            <a:graphicFrameLocks noChangeAspect="1"/>
          </p:cNvGraphicFramePr>
          <p:nvPr/>
        </p:nvGraphicFramePr>
        <p:xfrm>
          <a:off x="827088" y="4797425"/>
          <a:ext cx="26860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6" name="비트맵 이미지" r:id="rId10" imgW="2685714" imgH="304923" progId="Paint.Picture">
                  <p:embed/>
                </p:oleObj>
              </mc:Choice>
              <mc:Fallback>
                <p:oleObj name="비트맵 이미지" r:id="rId10" imgW="2685714" imgH="304923" progId="Paint.Picture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797425"/>
                        <a:ext cx="26860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4" name="Oval 11"/>
          <p:cNvSpPr>
            <a:spLocks noChangeArrowheads="1"/>
          </p:cNvSpPr>
          <p:nvPr/>
        </p:nvSpPr>
        <p:spPr bwMode="auto">
          <a:xfrm>
            <a:off x="7639050" y="3140075"/>
            <a:ext cx="163513" cy="163513"/>
          </a:xfrm>
          <a:prstGeom prst="ellipse">
            <a:avLst/>
          </a:prstGeom>
          <a:noFill/>
          <a:ln w="12700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2"/>
          <p:cNvSpPr txBox="1">
            <a:spLocks noChangeArrowheads="1"/>
          </p:cNvSpPr>
          <p:nvPr/>
        </p:nvSpPr>
        <p:spPr bwMode="auto">
          <a:xfrm>
            <a:off x="227013" y="122238"/>
            <a:ext cx="56689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등가 직사각 응력 블럭에 의한 </a:t>
            </a:r>
            <a:r>
              <a:rPr lang="en-US" altLang="ko-KR" sz="2200">
                <a:solidFill>
                  <a:schemeClr val="bg1"/>
                </a:solidFill>
              </a:rPr>
              <a:t>P-M </a:t>
            </a:r>
            <a:r>
              <a:rPr lang="ko-KR" altLang="en-US" sz="2200">
                <a:solidFill>
                  <a:schemeClr val="bg1"/>
                </a:solidFill>
              </a:rPr>
              <a:t>상관도 </a:t>
            </a:r>
            <a:r>
              <a:rPr lang="en-US" altLang="ko-KR" sz="2200">
                <a:solidFill>
                  <a:schemeClr val="bg1"/>
                </a:solidFill>
              </a:rPr>
              <a:t>(</a:t>
            </a:r>
            <a:r>
              <a:rPr lang="ko-KR" altLang="en-US" sz="2200">
                <a:solidFill>
                  <a:schemeClr val="bg1"/>
                </a:solidFill>
              </a:rPr>
              <a:t>예제</a:t>
            </a:r>
            <a:r>
              <a:rPr lang="en-US" altLang="ko-KR" sz="22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485" name="Text Box 3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4.3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graphicFrame>
        <p:nvGraphicFramePr>
          <p:cNvPr id="20482" name="Object 6"/>
          <p:cNvGraphicFramePr>
            <a:graphicFrameLocks noChangeAspect="1"/>
          </p:cNvGraphicFramePr>
          <p:nvPr/>
        </p:nvGraphicFramePr>
        <p:xfrm>
          <a:off x="5808663" y="908050"/>
          <a:ext cx="3371850" cy="352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name="비트맵 이미지" r:id="rId4" imgW="6409524" imgH="6706536" progId="Paint.Picture">
                  <p:embed/>
                </p:oleObj>
              </mc:Choice>
              <mc:Fallback>
                <p:oleObj name="비트맵 이미지" r:id="rId4" imgW="6409524" imgH="6706536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8663" y="908050"/>
                        <a:ext cx="3371850" cy="352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7"/>
          <p:cNvGraphicFramePr>
            <a:graphicFrameLocks noChangeAspect="1"/>
          </p:cNvGraphicFramePr>
          <p:nvPr/>
        </p:nvGraphicFramePr>
        <p:xfrm>
          <a:off x="468313" y="1341438"/>
          <a:ext cx="4751387" cy="434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name="비트맵 이미지" r:id="rId6" imgW="5753903" imgH="5266667" progId="Paint.Picture">
                  <p:embed/>
                </p:oleObj>
              </mc:Choice>
              <mc:Fallback>
                <p:oleObj name="비트맵 이미지" r:id="rId6" imgW="5753903" imgH="5266667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341438"/>
                        <a:ext cx="4751387" cy="434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Oval 8"/>
          <p:cNvSpPr>
            <a:spLocks noChangeArrowheads="1"/>
          </p:cNvSpPr>
          <p:nvPr/>
        </p:nvSpPr>
        <p:spPr bwMode="auto">
          <a:xfrm>
            <a:off x="6986588" y="3559175"/>
            <a:ext cx="163512" cy="163513"/>
          </a:xfrm>
          <a:prstGeom prst="ellipse">
            <a:avLst/>
          </a:prstGeom>
          <a:noFill/>
          <a:ln w="12700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 Box 2"/>
          <p:cNvSpPr txBox="1">
            <a:spLocks noChangeArrowheads="1"/>
          </p:cNvSpPr>
          <p:nvPr/>
        </p:nvSpPr>
        <p:spPr bwMode="auto">
          <a:xfrm>
            <a:off x="227013" y="122238"/>
            <a:ext cx="56689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등가 직사각 응력 블럭에 의한 </a:t>
            </a:r>
            <a:r>
              <a:rPr lang="en-US" altLang="ko-KR" sz="2200">
                <a:solidFill>
                  <a:schemeClr val="bg1"/>
                </a:solidFill>
              </a:rPr>
              <a:t>P-M </a:t>
            </a:r>
            <a:r>
              <a:rPr lang="ko-KR" altLang="en-US" sz="2200">
                <a:solidFill>
                  <a:schemeClr val="bg1"/>
                </a:solidFill>
              </a:rPr>
              <a:t>상관도 </a:t>
            </a:r>
            <a:r>
              <a:rPr lang="en-US" altLang="ko-KR" sz="2200">
                <a:solidFill>
                  <a:schemeClr val="bg1"/>
                </a:solidFill>
              </a:rPr>
              <a:t>(</a:t>
            </a:r>
            <a:r>
              <a:rPr lang="ko-KR" altLang="en-US" sz="2200">
                <a:solidFill>
                  <a:schemeClr val="bg1"/>
                </a:solidFill>
              </a:rPr>
              <a:t>예제</a:t>
            </a:r>
            <a:r>
              <a:rPr lang="en-US" altLang="ko-KR" sz="22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510" name="Text Box 3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4.3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graphicFrame>
        <p:nvGraphicFramePr>
          <p:cNvPr id="21506" name="Object 4"/>
          <p:cNvGraphicFramePr>
            <a:graphicFrameLocks noChangeAspect="1"/>
          </p:cNvGraphicFramePr>
          <p:nvPr/>
        </p:nvGraphicFramePr>
        <p:xfrm>
          <a:off x="5808663" y="908050"/>
          <a:ext cx="3371850" cy="352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8" name="비트맵 이미지" r:id="rId4" imgW="6409524" imgH="6706536" progId="Paint.Picture">
                  <p:embed/>
                </p:oleObj>
              </mc:Choice>
              <mc:Fallback>
                <p:oleObj name="비트맵 이미지" r:id="rId4" imgW="6409524" imgH="6706536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8663" y="908050"/>
                        <a:ext cx="3371850" cy="352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6"/>
          <p:cNvGraphicFramePr>
            <a:graphicFrameLocks noChangeAspect="1"/>
          </p:cNvGraphicFramePr>
          <p:nvPr/>
        </p:nvGraphicFramePr>
        <p:xfrm>
          <a:off x="611188" y="844550"/>
          <a:ext cx="4824412" cy="300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9" name="비트맵 이미지" r:id="rId6" imgW="6106377" imgH="3809524" progId="Paint.Picture">
                  <p:embed/>
                </p:oleObj>
              </mc:Choice>
              <mc:Fallback>
                <p:oleObj name="비트맵 이미지" r:id="rId6" imgW="6106377" imgH="3809524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844550"/>
                        <a:ext cx="4824412" cy="300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7"/>
          <p:cNvGraphicFramePr>
            <a:graphicFrameLocks noChangeAspect="1"/>
          </p:cNvGraphicFramePr>
          <p:nvPr/>
        </p:nvGraphicFramePr>
        <p:xfrm>
          <a:off x="971550" y="3832225"/>
          <a:ext cx="3960813" cy="29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0" name="비트맵 이미지" r:id="rId8" imgW="5590476" imgH="4180952" progId="Paint.Picture">
                  <p:embed/>
                </p:oleObj>
              </mc:Choice>
              <mc:Fallback>
                <p:oleObj name="비트맵 이미지" r:id="rId8" imgW="5590476" imgH="4180952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832225"/>
                        <a:ext cx="3960813" cy="296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1" name="Oval 8"/>
          <p:cNvSpPr>
            <a:spLocks noChangeArrowheads="1"/>
          </p:cNvSpPr>
          <p:nvPr/>
        </p:nvSpPr>
        <p:spPr bwMode="auto">
          <a:xfrm>
            <a:off x="6246813" y="1503363"/>
            <a:ext cx="163512" cy="163512"/>
          </a:xfrm>
          <a:prstGeom prst="ellipse">
            <a:avLst/>
          </a:prstGeom>
          <a:noFill/>
          <a:ln w="12700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축력과 </a:t>
            </a:r>
            <a:r>
              <a:rPr lang="en-US" altLang="ko-KR" sz="1800"/>
              <a:t>2</a:t>
            </a:r>
            <a:r>
              <a:rPr lang="ko-KR" altLang="en-US" sz="1800"/>
              <a:t>축 휨모멘트</a:t>
            </a:r>
            <a:r>
              <a:rPr lang="en-US" altLang="ko-KR" sz="1800"/>
              <a:t>?</a:t>
            </a:r>
          </a:p>
        </p:txBody>
      </p:sp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227013" y="122238"/>
            <a:ext cx="7635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개 요</a:t>
            </a:r>
          </a:p>
        </p:txBody>
      </p:sp>
      <p:sp>
        <p:nvSpPr>
          <p:cNvPr id="22534" name="Text Box 5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4.4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sp>
        <p:nvSpPr>
          <p:cNvPr id="22535" name="Text Box 13"/>
          <p:cNvSpPr txBox="1">
            <a:spLocks noChangeArrowheads="1"/>
          </p:cNvSpPr>
          <p:nvPr/>
        </p:nvSpPr>
        <p:spPr bwMode="auto">
          <a:xfrm>
            <a:off x="3552825" y="6059488"/>
            <a:ext cx="21082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ctr" eaLnBrk="1" hangingPunct="1"/>
            <a:r>
              <a:rPr lang="ko-KR" altLang="en-US"/>
              <a:t>축력과 </a:t>
            </a:r>
            <a:r>
              <a:rPr lang="en-US" altLang="ko-KR"/>
              <a:t>2</a:t>
            </a:r>
            <a:r>
              <a:rPr lang="ko-KR" altLang="en-US"/>
              <a:t>축 휨모멘트가 </a:t>
            </a:r>
            <a:br>
              <a:rPr lang="ko-KR" altLang="en-US"/>
            </a:br>
            <a:r>
              <a:rPr lang="ko-KR" altLang="en-US"/>
              <a:t>작용하는 기둥</a:t>
            </a:r>
          </a:p>
        </p:txBody>
      </p:sp>
      <p:sp>
        <p:nvSpPr>
          <p:cNvPr id="22536" name="Text Box 15"/>
          <p:cNvSpPr txBox="1">
            <a:spLocks noChangeArrowheads="1"/>
          </p:cNvSpPr>
          <p:nvPr/>
        </p:nvSpPr>
        <p:spPr bwMode="auto">
          <a:xfrm>
            <a:off x="555625" y="6059488"/>
            <a:ext cx="20510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ctr" eaLnBrk="1" hangingPunct="1"/>
            <a:r>
              <a:rPr lang="ko-KR" altLang="en-US"/>
              <a:t>축력과 </a:t>
            </a:r>
            <a:r>
              <a:rPr lang="en-US" altLang="ko-KR"/>
              <a:t>1</a:t>
            </a:r>
            <a:r>
              <a:rPr lang="ko-KR" altLang="en-US"/>
              <a:t>축 휨모멘트가</a:t>
            </a:r>
            <a:br>
              <a:rPr lang="ko-KR" altLang="en-US"/>
            </a:br>
            <a:r>
              <a:rPr lang="ko-KR" altLang="en-US"/>
              <a:t>작용하는 기둥</a:t>
            </a:r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277813" y="3500438"/>
          <a:ext cx="8589962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1" name="비트맵 이미지" r:id="rId5" imgW="8590476" imgH="2448267" progId="Paint.Picture">
                  <p:embed/>
                </p:oleObj>
              </mc:Choice>
              <mc:Fallback>
                <p:oleObj name="비트맵 이미지" r:id="rId5" imgW="8590476" imgH="2448267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3" y="3500438"/>
                        <a:ext cx="8589962" cy="244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7" name="Text Box 17"/>
          <p:cNvSpPr txBox="1">
            <a:spLocks noChangeArrowheads="1"/>
          </p:cNvSpPr>
          <p:nvPr/>
        </p:nvSpPr>
        <p:spPr bwMode="auto">
          <a:xfrm>
            <a:off x="6134100" y="6059488"/>
            <a:ext cx="2895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ctr" eaLnBrk="1" hangingPunct="1"/>
            <a:r>
              <a:rPr lang="ko-KR" altLang="en-US"/>
              <a:t>축력과 </a:t>
            </a:r>
            <a:r>
              <a:rPr lang="en-US" altLang="ko-KR"/>
              <a:t>2</a:t>
            </a:r>
            <a:r>
              <a:rPr lang="ko-KR" altLang="en-US"/>
              <a:t>축 휨모멘트가 작용하는 </a:t>
            </a:r>
            <a:br>
              <a:rPr lang="ko-KR" altLang="en-US"/>
            </a:br>
            <a:r>
              <a:rPr lang="ko-KR" altLang="en-US"/>
              <a:t>기둥의 등가 하중</a:t>
            </a:r>
          </a:p>
        </p:txBody>
      </p:sp>
      <p:sp>
        <p:nvSpPr>
          <p:cNvPr id="22538" name="Text Box 18"/>
          <p:cNvSpPr txBox="1">
            <a:spLocks noChangeArrowheads="1"/>
          </p:cNvSpPr>
          <p:nvPr/>
        </p:nvSpPr>
        <p:spPr bwMode="auto">
          <a:xfrm>
            <a:off x="627063" y="1416050"/>
            <a:ext cx="8193087" cy="18780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68288" indent="-268288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ko-KR" altLang="en-US" sz="1800"/>
              <a:t>일반적으로 압축부재는 단면의 주축을 중심으로 휨모멘트를 받는 경우는 드물고</a:t>
            </a:r>
            <a:r>
              <a:rPr lang="en-US" altLang="ko-KR" sz="1800"/>
              <a:t>, </a:t>
            </a:r>
            <a:br>
              <a:rPr lang="en-US" altLang="ko-KR" sz="1800"/>
            </a:br>
            <a:r>
              <a:rPr lang="ko-KR" altLang="en-US" sz="1800">
                <a:solidFill>
                  <a:srgbClr val="A50021"/>
                </a:solidFill>
              </a:rPr>
              <a:t>주축과 임의의 각도를</a:t>
            </a:r>
            <a:r>
              <a:rPr lang="ko-KR" altLang="en-US" sz="1800"/>
              <a:t> 이루는 방향으로 휨모멘트가 작용한다</a:t>
            </a:r>
            <a:r>
              <a:rPr lang="en-US" altLang="ko-KR" sz="1800"/>
              <a:t>. </a:t>
            </a:r>
            <a:br>
              <a:rPr lang="en-US" altLang="ko-KR" sz="1800"/>
            </a:br>
            <a:r>
              <a:rPr lang="ko-KR" altLang="en-US" sz="1800"/>
              <a:t>예</a:t>
            </a:r>
            <a:r>
              <a:rPr lang="en-US" altLang="ko-KR" sz="1800"/>
              <a:t>) </a:t>
            </a:r>
            <a:r>
              <a:rPr lang="ko-KR" altLang="en-US" sz="1800"/>
              <a:t>건물의 모서리 기둥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ko-KR" altLang="en-US" sz="1800"/>
              <a:t>그러나 대부분 구조물에서 </a:t>
            </a:r>
            <a:r>
              <a:rPr lang="en-US" altLang="ko-KR" sz="1800"/>
              <a:t>2</a:t>
            </a:r>
            <a:r>
              <a:rPr lang="ko-KR" altLang="en-US" sz="1800"/>
              <a:t>축 휨모멘트 중에서 하나의 휨모멘트의 크기에 비해 또 다른 하나의 휨모멘트의 크기가 작기 때문에 </a:t>
            </a:r>
            <a:r>
              <a:rPr lang="en-US" altLang="ko-KR" sz="1800"/>
              <a:t>1</a:t>
            </a:r>
            <a:r>
              <a:rPr lang="ko-KR" altLang="en-US" sz="1800"/>
              <a:t>축 휨모멘트만 작용하는 단면으로 설계하는 경우가 많다</a:t>
            </a:r>
            <a:r>
              <a:rPr lang="en-US" altLang="ko-KR" sz="18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거동 특성</a:t>
            </a:r>
          </a:p>
        </p:txBody>
      </p:sp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4"/>
          <p:cNvSpPr txBox="1">
            <a:spLocks noChangeArrowheads="1"/>
          </p:cNvSpPr>
          <p:nvPr/>
        </p:nvSpPr>
        <p:spPr bwMode="auto">
          <a:xfrm>
            <a:off x="227013" y="122238"/>
            <a:ext cx="7635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개 요</a:t>
            </a:r>
          </a:p>
        </p:txBody>
      </p:sp>
      <p:sp>
        <p:nvSpPr>
          <p:cNvPr id="23559" name="Text Box 5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4.4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sp>
        <p:nvSpPr>
          <p:cNvPr id="23560" name="Text Box 6"/>
          <p:cNvSpPr txBox="1">
            <a:spLocks noChangeArrowheads="1"/>
          </p:cNvSpPr>
          <p:nvPr/>
        </p:nvSpPr>
        <p:spPr bwMode="auto">
          <a:xfrm>
            <a:off x="4962525" y="5749925"/>
            <a:ext cx="266858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ctr" eaLnBrk="1" hangingPunct="1"/>
            <a:r>
              <a:rPr lang="ko-KR" altLang="en-US"/>
              <a:t>축력 </a:t>
            </a:r>
            <a:r>
              <a:rPr lang="en-US" altLang="ko-KR"/>
              <a:t>P=P1</a:t>
            </a:r>
            <a:r>
              <a:rPr lang="ko-KR" altLang="en-US"/>
              <a:t>이 작용하는 단면의</a:t>
            </a:r>
            <a:br>
              <a:rPr lang="ko-KR" altLang="en-US"/>
            </a:br>
            <a:r>
              <a:rPr lang="ko-KR" altLang="en-US"/>
              <a:t>파괴 곡선 </a:t>
            </a:r>
            <a:r>
              <a:rPr lang="en-US" altLang="ko-KR"/>
              <a:t>(</a:t>
            </a:r>
            <a:r>
              <a:rPr lang="en-US" altLang="ko-KR" i="1">
                <a:latin typeface="Times New Roman" pitchFamily="18" charset="0"/>
              </a:rPr>
              <a:t>M</a:t>
            </a:r>
            <a:r>
              <a:rPr lang="en-US" altLang="ko-KR" i="1" baseline="-25000">
                <a:latin typeface="Times New Roman" pitchFamily="18" charset="0"/>
              </a:rPr>
              <a:t>x</a:t>
            </a:r>
            <a:r>
              <a:rPr lang="en-US" altLang="ko-KR" i="1">
                <a:latin typeface="Times New Roman" pitchFamily="18" charset="0"/>
              </a:rPr>
              <a:t>-M</a:t>
            </a:r>
            <a:r>
              <a:rPr lang="en-US" altLang="ko-KR" i="1" baseline="-25000">
                <a:latin typeface="Times New Roman" pitchFamily="18" charset="0"/>
              </a:rPr>
              <a:t>y</a:t>
            </a:r>
            <a:r>
              <a:rPr lang="en-US" altLang="ko-KR"/>
              <a:t> </a:t>
            </a:r>
            <a:r>
              <a:rPr lang="ko-KR" altLang="en-US"/>
              <a:t>선도</a:t>
            </a:r>
            <a:r>
              <a:rPr lang="en-US" altLang="ko-KR"/>
              <a:t>)</a:t>
            </a:r>
          </a:p>
        </p:txBody>
      </p:sp>
      <p:sp>
        <p:nvSpPr>
          <p:cNvPr id="23561" name="Text Box 7"/>
          <p:cNvSpPr txBox="1">
            <a:spLocks noChangeArrowheads="1"/>
          </p:cNvSpPr>
          <p:nvPr/>
        </p:nvSpPr>
        <p:spPr bwMode="auto">
          <a:xfrm>
            <a:off x="1146175" y="5749925"/>
            <a:ext cx="21224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ctr" eaLnBrk="1" hangingPunct="1"/>
            <a:r>
              <a:rPr lang="ko-KR" altLang="en-US"/>
              <a:t>파괴 곡면 </a:t>
            </a:r>
            <a:r>
              <a:rPr lang="en-US" altLang="ko-KR"/>
              <a:t>(P-M </a:t>
            </a:r>
            <a:r>
              <a:rPr lang="ko-KR" altLang="en-US"/>
              <a:t>상관도</a:t>
            </a:r>
            <a:r>
              <a:rPr lang="en-US" altLang="ko-KR"/>
              <a:t>)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627063" y="1416050"/>
            <a:ext cx="8193087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68288" indent="-268288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ko-KR" sz="1800" i="1">
                <a:latin typeface="Times New Roman" pitchFamily="18" charset="0"/>
              </a:rPr>
              <a:t>x</a:t>
            </a:r>
            <a:r>
              <a:rPr lang="ko-KR" altLang="en-US" sz="1800"/>
              <a:t>축으로 </a:t>
            </a:r>
            <a:r>
              <a:rPr lang="en-US" altLang="ko-KR" sz="1800" i="1">
                <a:latin typeface="Times New Roman" pitchFamily="18" charset="0"/>
              </a:rPr>
              <a:t>M</a:t>
            </a:r>
            <a:r>
              <a:rPr lang="en-US" altLang="ko-KR" sz="1800" i="1" baseline="-25000">
                <a:latin typeface="Times New Roman" pitchFamily="18" charset="0"/>
              </a:rPr>
              <a:t>x0</a:t>
            </a:r>
            <a:r>
              <a:rPr lang="ko-KR" altLang="en-US" sz="1800"/>
              <a:t>의 </a:t>
            </a:r>
            <a:r>
              <a:rPr lang="en-US" altLang="ko-KR" sz="1800"/>
              <a:t>10 ~ 20% </a:t>
            </a:r>
            <a:r>
              <a:rPr lang="ko-KR" altLang="en-US" sz="1800"/>
              <a:t>정도 상당히 큰 휨모멘트 </a:t>
            </a:r>
            <a:r>
              <a:rPr lang="en-US" altLang="ko-KR" sz="1800" i="1">
                <a:latin typeface="Times New Roman" pitchFamily="18" charset="0"/>
              </a:rPr>
              <a:t>M</a:t>
            </a:r>
            <a:r>
              <a:rPr lang="en-US" altLang="ko-KR" sz="1800" i="1" baseline="-25000">
                <a:latin typeface="Times New Roman" pitchFamily="18" charset="0"/>
              </a:rPr>
              <a:t>x1</a:t>
            </a:r>
            <a:r>
              <a:rPr lang="ko-KR" altLang="en-US" sz="1800"/>
              <a:t>이 작용하여도 </a:t>
            </a:r>
            <a:r>
              <a:rPr lang="en-US" altLang="ko-KR" sz="1800" i="1">
                <a:latin typeface="Times New Roman" pitchFamily="18" charset="0"/>
              </a:rPr>
              <a:t>y</a:t>
            </a:r>
            <a:r>
              <a:rPr lang="ko-KR" altLang="en-US" sz="1800"/>
              <a:t>축의</a:t>
            </a:r>
            <a:br>
              <a:rPr lang="ko-KR" altLang="en-US" sz="1800"/>
            </a:br>
            <a:r>
              <a:rPr lang="ko-KR" altLang="en-US" sz="1800"/>
              <a:t>저항 휨모멘트는 </a:t>
            </a:r>
            <a:r>
              <a:rPr lang="en-US" altLang="ko-KR" sz="1800" i="1">
                <a:latin typeface="Times New Roman" pitchFamily="18" charset="0"/>
              </a:rPr>
              <a:t>M</a:t>
            </a:r>
            <a:r>
              <a:rPr lang="en-US" altLang="ko-KR" sz="1800" i="1" baseline="-25000">
                <a:latin typeface="Times New Roman" pitchFamily="18" charset="0"/>
              </a:rPr>
              <a:t>y1</a:t>
            </a:r>
            <a:r>
              <a:rPr lang="ko-KR" altLang="en-US" sz="1800"/>
              <a:t>로서 </a:t>
            </a:r>
            <a:r>
              <a:rPr lang="en-US" altLang="ko-KR" sz="1800" i="1">
                <a:latin typeface="Times New Roman" pitchFamily="18" charset="0"/>
              </a:rPr>
              <a:t>M</a:t>
            </a:r>
            <a:r>
              <a:rPr lang="en-US" altLang="ko-KR" sz="1800" i="1" baseline="-25000">
                <a:latin typeface="Times New Roman" pitchFamily="18" charset="0"/>
              </a:rPr>
              <a:t>y0</a:t>
            </a:r>
            <a:r>
              <a:rPr lang="ko-KR" altLang="en-US" sz="1800"/>
              <a:t>보다 크게 감소하지 않음 </a:t>
            </a:r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787400" y="2420938"/>
          <a:ext cx="3076575" cy="325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8" name="비트맵 이미지" r:id="rId5" imgW="3076190" imgH="3258005" progId="Paint.Picture">
                  <p:embed/>
                </p:oleObj>
              </mc:Choice>
              <mc:Fallback>
                <p:oleObj name="비트맵 이미지" r:id="rId5" imgW="3076190" imgH="3258005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2420938"/>
                        <a:ext cx="3076575" cy="325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3"/>
          <p:cNvGraphicFramePr>
            <a:graphicFrameLocks noChangeAspect="1"/>
          </p:cNvGraphicFramePr>
          <p:nvPr/>
        </p:nvGraphicFramePr>
        <p:xfrm>
          <a:off x="4819650" y="2779713"/>
          <a:ext cx="2847975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" name="비트맵 이미지" r:id="rId7" imgW="2847619" imgH="2647619" progId="Paint.Picture">
                  <p:embed/>
                </p:oleObj>
              </mc:Choice>
              <mc:Fallback>
                <p:oleObj name="비트맵 이미지" r:id="rId7" imgW="2847619" imgH="2647619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9650" y="2779713"/>
                        <a:ext cx="2847975" cy="264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3" name="Oval 13"/>
          <p:cNvSpPr>
            <a:spLocks noChangeArrowheads="1"/>
          </p:cNvSpPr>
          <p:nvPr/>
        </p:nvSpPr>
        <p:spPr bwMode="auto">
          <a:xfrm>
            <a:off x="4500563" y="4076700"/>
            <a:ext cx="1511300" cy="936625"/>
          </a:xfrm>
          <a:prstGeom prst="ellipse">
            <a:avLst/>
          </a:prstGeom>
          <a:noFill/>
          <a:ln w="1905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0" y="3429000"/>
          <a:ext cx="3076575" cy="325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9" name="비트맵 이미지" r:id="rId4" imgW="3076190" imgH="3258005" progId="Paint.Picture">
                  <p:embed/>
                </p:oleObj>
              </mc:Choice>
              <mc:Fallback>
                <p:oleObj name="비트맵 이미지" r:id="rId4" imgW="3076190" imgH="3258005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429000"/>
                        <a:ext cx="3076575" cy="325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Text Box 16"/>
          <p:cNvSpPr txBox="1">
            <a:spLocks noChangeArrowheads="1"/>
          </p:cNvSpPr>
          <p:nvPr/>
        </p:nvSpPr>
        <p:spPr bwMode="auto">
          <a:xfrm>
            <a:off x="3074988" y="3860800"/>
            <a:ext cx="5529262" cy="27035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342900" indent="-3429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ko-KR" altLang="en-US" sz="1800"/>
              <a:t>과정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AutoNum type="circleNumDbPlain"/>
            </a:pPr>
            <a:r>
              <a:rPr lang="en-US" altLang="ko-KR" sz="1800">
                <a:latin typeface="Times New Roman" pitchFamily="18" charset="0"/>
              </a:rPr>
              <a:t>x</a:t>
            </a:r>
            <a:r>
              <a:rPr lang="en-US" altLang="ko-KR" sz="1800"/>
              <a:t> </a:t>
            </a:r>
            <a:r>
              <a:rPr lang="ko-KR" altLang="en-US" sz="1800"/>
              <a:t>축과 </a:t>
            </a:r>
            <a:r>
              <a:rPr lang="el-GR" altLang="ko-KR" sz="1800"/>
              <a:t>α</a:t>
            </a:r>
            <a:r>
              <a:rPr lang="ko-KR" altLang="en-US" sz="1800"/>
              <a:t>의 각도를 이루는 선상에 일정한 축력</a:t>
            </a:r>
            <a:r>
              <a:rPr lang="ko-KR" altLang="en-US" sz="1800" i="1">
                <a:latin typeface="Times New Roman" pitchFamily="18" charset="0"/>
              </a:rPr>
              <a:t> </a:t>
            </a:r>
            <a:r>
              <a:rPr lang="en-US" altLang="ko-KR" sz="1800" i="1">
                <a:latin typeface="Times New Roman" pitchFamily="18" charset="0"/>
              </a:rPr>
              <a:t>P</a:t>
            </a:r>
            <a:r>
              <a:rPr lang="en-US" altLang="ko-KR" sz="1800" i="1" baseline="-25000">
                <a:latin typeface="Times New Roman" pitchFamily="18" charset="0"/>
              </a:rPr>
              <a:t>1</a:t>
            </a:r>
            <a:r>
              <a:rPr lang="ko-KR" altLang="en-US" sz="1800"/>
              <a:t>이 작용할 때 최대 휨모멘트 </a:t>
            </a:r>
            <a:r>
              <a:rPr lang="en-US" altLang="ko-KR" sz="1800" i="1">
                <a:latin typeface="Times New Roman" pitchFamily="18" charset="0"/>
              </a:rPr>
              <a:t>M</a:t>
            </a:r>
            <a:r>
              <a:rPr lang="en-US" altLang="ko-KR" sz="1800" i="1" baseline="-25000">
                <a:latin typeface="Times New Roman" pitchFamily="18" charset="0"/>
              </a:rPr>
              <a:t>x1</a:t>
            </a:r>
            <a:r>
              <a:rPr lang="ko-KR" altLang="en-US" sz="1800"/>
              <a:t>과 </a:t>
            </a:r>
            <a:r>
              <a:rPr lang="en-US" altLang="ko-KR" sz="1800" i="1">
                <a:latin typeface="Times New Roman" pitchFamily="18" charset="0"/>
              </a:rPr>
              <a:t>M</a:t>
            </a:r>
            <a:r>
              <a:rPr lang="en-US" altLang="ko-KR" sz="1800" i="1" baseline="-25000">
                <a:latin typeface="Times New Roman" pitchFamily="18" charset="0"/>
              </a:rPr>
              <a:t>y1</a:t>
            </a:r>
            <a:r>
              <a:rPr lang="ko-KR" altLang="en-US" sz="1800"/>
              <a:t>을 구한다</a:t>
            </a:r>
            <a:r>
              <a:rPr lang="en-US" altLang="ko-KR" sz="1800"/>
              <a:t>.</a:t>
            </a:r>
            <a:br>
              <a:rPr lang="en-US" altLang="ko-KR" sz="1800"/>
            </a:br>
            <a:r>
              <a:rPr lang="en-US" altLang="ko-KR" sz="1800"/>
              <a:t>(</a:t>
            </a:r>
            <a:r>
              <a:rPr lang="ko-KR" altLang="en-US" sz="1800"/>
              <a:t>방법은 다음 장에 설명</a:t>
            </a:r>
            <a:r>
              <a:rPr lang="en-US" altLang="ko-KR" sz="1800"/>
              <a:t>)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AutoNum type="circleNumDbPlain"/>
            </a:pPr>
            <a:r>
              <a:rPr lang="ko-KR" altLang="en-US" sz="1800"/>
              <a:t>다시 </a:t>
            </a:r>
            <a:r>
              <a:rPr lang="en-US" altLang="ko-KR" sz="1800" i="1">
                <a:latin typeface="Times New Roman" pitchFamily="18" charset="0"/>
              </a:rPr>
              <a:t>P</a:t>
            </a:r>
            <a:r>
              <a:rPr lang="en-US" altLang="ko-KR" sz="1800" i="1" baseline="-25000">
                <a:latin typeface="Times New Roman" pitchFamily="18" charset="0"/>
              </a:rPr>
              <a:t>1</a:t>
            </a:r>
            <a:r>
              <a:rPr lang="en-US" altLang="ko-KR" sz="1800"/>
              <a:t> </a:t>
            </a:r>
            <a:r>
              <a:rPr lang="ko-KR" altLang="en-US" sz="1800"/>
              <a:t>을 증가시켜 또 다른 </a:t>
            </a:r>
            <a:r>
              <a:rPr lang="en-US" altLang="ko-KR" sz="1800" i="1">
                <a:latin typeface="Times New Roman" pitchFamily="18" charset="0"/>
              </a:rPr>
              <a:t>M</a:t>
            </a:r>
            <a:r>
              <a:rPr lang="en-US" altLang="ko-KR" sz="1800" i="1" baseline="-25000">
                <a:latin typeface="Times New Roman" pitchFamily="18" charset="0"/>
              </a:rPr>
              <a:t>x1</a:t>
            </a:r>
            <a:r>
              <a:rPr lang="ko-KR" altLang="en-US" sz="1800"/>
              <a:t>과 </a:t>
            </a:r>
            <a:r>
              <a:rPr lang="en-US" altLang="ko-KR" sz="1800" i="1">
                <a:latin typeface="Times New Roman" pitchFamily="18" charset="0"/>
              </a:rPr>
              <a:t>M</a:t>
            </a:r>
            <a:r>
              <a:rPr lang="en-US" altLang="ko-KR" sz="1800" i="1" baseline="-25000">
                <a:latin typeface="Times New Roman" pitchFamily="18" charset="0"/>
              </a:rPr>
              <a:t>y1</a:t>
            </a:r>
            <a:r>
              <a:rPr lang="ko-KR" altLang="en-US" sz="1800"/>
              <a:t>을 구하면 </a:t>
            </a:r>
            <a:r>
              <a:rPr lang="el-GR" altLang="ko-KR" sz="1800"/>
              <a:t>α</a:t>
            </a:r>
            <a:r>
              <a:rPr lang="ko-KR" altLang="en-US" sz="1800"/>
              <a:t>에 대한 </a:t>
            </a:r>
            <a:r>
              <a:rPr lang="en-US" altLang="ko-KR" sz="1800" i="1">
                <a:latin typeface="Times New Roman" pitchFamily="18" charset="0"/>
              </a:rPr>
              <a:t>P-M</a:t>
            </a:r>
            <a:r>
              <a:rPr lang="en-US" altLang="ko-KR" sz="1800"/>
              <a:t> </a:t>
            </a:r>
            <a:r>
              <a:rPr lang="ko-KR" altLang="en-US" sz="1800"/>
              <a:t>상관도를 구할 수 있다</a:t>
            </a:r>
            <a:r>
              <a:rPr lang="en-US" altLang="ko-KR" sz="1800"/>
              <a:t>.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AutoNum type="circleNumDbPlain"/>
            </a:pPr>
            <a:r>
              <a:rPr lang="el-GR" altLang="ko-KR" sz="1800"/>
              <a:t>α</a:t>
            </a:r>
            <a:r>
              <a:rPr lang="ko-KR" altLang="en-US" sz="1800"/>
              <a:t>를 변화시켜 가면서 </a:t>
            </a:r>
            <a:r>
              <a:rPr lang="en-US" altLang="ko-KR" sz="1800" i="1">
                <a:latin typeface="Times New Roman" pitchFamily="18" charset="0"/>
              </a:rPr>
              <a:t>P-M</a:t>
            </a:r>
            <a:r>
              <a:rPr lang="en-US" altLang="ko-KR" sz="1800"/>
              <a:t> </a:t>
            </a:r>
            <a:r>
              <a:rPr lang="ko-KR" altLang="en-US" sz="1800"/>
              <a:t>상관도를 같은 방법으로 구하면 전체 </a:t>
            </a:r>
            <a:r>
              <a:rPr lang="en-US" altLang="ko-KR" sz="1800" i="1">
                <a:latin typeface="Times New Roman" pitchFamily="18" charset="0"/>
              </a:rPr>
              <a:t>P-M</a:t>
            </a:r>
            <a:r>
              <a:rPr lang="en-US" altLang="ko-KR" sz="1800"/>
              <a:t> </a:t>
            </a:r>
            <a:r>
              <a:rPr lang="ko-KR" altLang="en-US" sz="1800"/>
              <a:t>상관곡면을 구할 수 있다</a:t>
            </a:r>
            <a:r>
              <a:rPr lang="en-US" altLang="ko-KR" sz="1800"/>
              <a:t>. </a:t>
            </a:r>
            <a:endParaRPr lang="el-GR" altLang="ko-KR" sz="1800"/>
          </a:p>
        </p:txBody>
      </p:sp>
      <p:grpSp>
        <p:nvGrpSpPr>
          <p:cNvPr id="24582" name="Group 15"/>
          <p:cNvGrpSpPr>
            <a:grpSpLocks/>
          </p:cNvGrpSpPr>
          <p:nvPr/>
        </p:nvGrpSpPr>
        <p:grpSpPr bwMode="auto">
          <a:xfrm>
            <a:off x="3924300" y="1773238"/>
            <a:ext cx="3311525" cy="2386012"/>
            <a:chOff x="2517" y="1434"/>
            <a:chExt cx="2086" cy="1503"/>
          </a:xfrm>
        </p:grpSpPr>
        <p:graphicFrame>
          <p:nvGraphicFramePr>
            <p:cNvPr id="24580" name="Object 4"/>
            <p:cNvGraphicFramePr>
              <a:graphicFrameLocks noChangeAspect="1"/>
            </p:cNvGraphicFramePr>
            <p:nvPr/>
          </p:nvGraphicFramePr>
          <p:xfrm>
            <a:off x="2517" y="1434"/>
            <a:ext cx="2086" cy="1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00" name="비트맵 이미지" r:id="rId6" imgW="3580952" imgH="2580952" progId="Paint.Picture">
                    <p:embed/>
                  </p:oleObj>
                </mc:Choice>
                <mc:Fallback>
                  <p:oleObj name="비트맵 이미지" r:id="rId6" imgW="3580952" imgH="2580952" progId="Paint.Picture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7" y="1434"/>
                          <a:ext cx="2086" cy="15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rgbClr val="A5002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91" name="Oval 13"/>
            <p:cNvSpPr>
              <a:spLocks noChangeArrowheads="1"/>
            </p:cNvSpPr>
            <p:nvPr/>
          </p:nvSpPr>
          <p:spPr bwMode="auto">
            <a:xfrm>
              <a:off x="3606" y="2069"/>
              <a:ext cx="317" cy="227"/>
            </a:xfrm>
            <a:prstGeom prst="ellipse">
              <a:avLst/>
            </a:prstGeom>
            <a:noFill/>
            <a:ln w="22225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24592" name="Oval 14"/>
            <p:cNvSpPr>
              <a:spLocks noChangeArrowheads="1"/>
            </p:cNvSpPr>
            <p:nvPr/>
          </p:nvSpPr>
          <p:spPr bwMode="auto">
            <a:xfrm>
              <a:off x="2622" y="1954"/>
              <a:ext cx="317" cy="227"/>
            </a:xfrm>
            <a:prstGeom prst="ellipse">
              <a:avLst/>
            </a:prstGeom>
            <a:noFill/>
            <a:ln w="22225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</p:grpSp>
      <p:graphicFrame>
        <p:nvGraphicFramePr>
          <p:cNvPr id="24579" name="Object 3"/>
          <p:cNvGraphicFramePr>
            <a:graphicFrameLocks noChangeAspect="1"/>
          </p:cNvGraphicFramePr>
          <p:nvPr/>
        </p:nvGraphicFramePr>
        <p:xfrm>
          <a:off x="611188" y="1196975"/>
          <a:ext cx="2127250" cy="216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1" name="비트맵 이미지" r:id="rId8" imgW="3010320" imgH="3057143" progId="Paint.Picture">
                  <p:embed/>
                </p:oleObj>
              </mc:Choice>
              <mc:Fallback>
                <p:oleObj name="비트맵 이미지" r:id="rId8" imgW="3010320" imgH="3057143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196975"/>
                        <a:ext cx="2127250" cy="216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3" name="Rectangle 2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개요</a:t>
            </a:r>
          </a:p>
        </p:txBody>
      </p:sp>
      <p:pic>
        <p:nvPicPr>
          <p:cNvPr id="24584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5" name="Text Box 4"/>
          <p:cNvSpPr txBox="1">
            <a:spLocks noChangeArrowheads="1"/>
          </p:cNvSpPr>
          <p:nvPr/>
        </p:nvSpPr>
        <p:spPr bwMode="auto">
          <a:xfrm>
            <a:off x="227013" y="122238"/>
            <a:ext cx="51196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 sz="2200">
                <a:solidFill>
                  <a:schemeClr val="bg1"/>
                </a:solidFill>
              </a:rPr>
              <a:t>P-M </a:t>
            </a:r>
            <a:r>
              <a:rPr lang="ko-KR" altLang="en-US" sz="2200">
                <a:solidFill>
                  <a:schemeClr val="bg1"/>
                </a:solidFill>
              </a:rPr>
              <a:t>상관도의 작성 </a:t>
            </a:r>
            <a:r>
              <a:rPr lang="en-US" altLang="ko-KR" sz="2200">
                <a:solidFill>
                  <a:schemeClr val="bg1"/>
                </a:solidFill>
              </a:rPr>
              <a:t>(</a:t>
            </a:r>
            <a:r>
              <a:rPr lang="ko-KR" altLang="en-US" sz="2200">
                <a:solidFill>
                  <a:schemeClr val="bg1"/>
                </a:solidFill>
              </a:rPr>
              <a:t>응력</a:t>
            </a:r>
            <a:r>
              <a:rPr lang="en-US" altLang="ko-KR" sz="2200">
                <a:solidFill>
                  <a:schemeClr val="bg1"/>
                </a:solidFill>
              </a:rPr>
              <a:t>-</a:t>
            </a:r>
            <a:r>
              <a:rPr lang="ko-KR" altLang="en-US" sz="2200">
                <a:solidFill>
                  <a:schemeClr val="bg1"/>
                </a:solidFill>
              </a:rPr>
              <a:t>변형률 곡선 이용</a:t>
            </a:r>
            <a:r>
              <a:rPr lang="en-US" altLang="ko-KR" sz="22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586" name="Text Box 5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4.4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sp>
        <p:nvSpPr>
          <p:cNvPr id="24587" name="Text Box 10"/>
          <p:cNvSpPr txBox="1">
            <a:spLocks noChangeArrowheads="1"/>
          </p:cNvSpPr>
          <p:nvPr/>
        </p:nvSpPr>
        <p:spPr bwMode="auto">
          <a:xfrm>
            <a:off x="3074988" y="1268413"/>
            <a:ext cx="5529262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68288" indent="-268288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ko-KR" sz="1800"/>
              <a:t>1</a:t>
            </a:r>
            <a:r>
              <a:rPr lang="ko-KR" altLang="en-US" sz="1800"/>
              <a:t>축 휨모멘트를 받을 때와 유사하나</a:t>
            </a:r>
            <a:r>
              <a:rPr lang="en-US" altLang="ko-KR" sz="1800"/>
              <a:t>, </a:t>
            </a:r>
            <a:r>
              <a:rPr lang="ko-KR" altLang="en-US" sz="1800">
                <a:solidFill>
                  <a:srgbClr val="A50021"/>
                </a:solidFill>
              </a:rPr>
              <a:t>중립축의 위치 </a:t>
            </a:r>
            <a:r>
              <a:rPr lang="en-US" altLang="ko-KR" sz="1800">
                <a:solidFill>
                  <a:srgbClr val="A50021"/>
                </a:solidFill>
              </a:rPr>
              <a:t>(c)</a:t>
            </a:r>
            <a:r>
              <a:rPr lang="ko-KR" altLang="en-US" sz="1800"/>
              <a:t>뿐만 아니라 </a:t>
            </a:r>
            <a:r>
              <a:rPr lang="ko-KR" altLang="en-US" sz="1800">
                <a:solidFill>
                  <a:srgbClr val="A50021"/>
                </a:solidFill>
              </a:rPr>
              <a:t>방향</a:t>
            </a:r>
            <a:r>
              <a:rPr lang="en-US" altLang="ko-KR" sz="1800">
                <a:solidFill>
                  <a:srgbClr val="A50021"/>
                </a:solidFill>
              </a:rPr>
              <a:t>(</a:t>
            </a:r>
            <a:r>
              <a:rPr lang="el-GR" altLang="ko-KR" sz="1800">
                <a:solidFill>
                  <a:srgbClr val="A50021"/>
                </a:solidFill>
              </a:rPr>
              <a:t>θ</a:t>
            </a:r>
            <a:r>
              <a:rPr lang="en-US" altLang="ko-KR" sz="1800">
                <a:solidFill>
                  <a:srgbClr val="A50021"/>
                </a:solidFill>
              </a:rPr>
              <a:t>)</a:t>
            </a:r>
            <a:r>
              <a:rPr lang="ko-KR" altLang="en-US" sz="1800"/>
              <a:t>도 알 수 없음 </a:t>
            </a:r>
            <a:r>
              <a:rPr lang="ko-KR" altLang="en-US" sz="1800">
                <a:sym typeface="Wingdings" pitchFamily="2" charset="2"/>
              </a:rPr>
              <a:t> 반복계산 필요</a:t>
            </a:r>
            <a:endParaRPr lang="ko-KR" altLang="en-US" sz="1800"/>
          </a:p>
        </p:txBody>
      </p:sp>
      <p:sp>
        <p:nvSpPr>
          <p:cNvPr id="24588" name="Line 17"/>
          <p:cNvSpPr>
            <a:spLocks noChangeShapeType="1"/>
          </p:cNvSpPr>
          <p:nvPr/>
        </p:nvSpPr>
        <p:spPr bwMode="auto">
          <a:xfrm flipH="1">
            <a:off x="2082800" y="4508500"/>
            <a:ext cx="1119188" cy="936625"/>
          </a:xfrm>
          <a:prstGeom prst="line">
            <a:avLst/>
          </a:prstGeom>
          <a:noFill/>
          <a:ln w="25400">
            <a:solidFill>
              <a:srgbClr val="A5002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/>
          <a:lstStyle/>
          <a:p>
            <a:endParaRPr lang="ko-KR" altLang="en-US"/>
          </a:p>
        </p:txBody>
      </p:sp>
      <p:sp>
        <p:nvSpPr>
          <p:cNvPr id="24589" name="Line 18"/>
          <p:cNvSpPr>
            <a:spLocks noChangeShapeType="1"/>
          </p:cNvSpPr>
          <p:nvPr/>
        </p:nvSpPr>
        <p:spPr bwMode="auto">
          <a:xfrm flipH="1" flipV="1">
            <a:off x="2025650" y="4994275"/>
            <a:ext cx="1139825" cy="46355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/>
          <a:lstStyle/>
          <a:p>
            <a:endParaRPr lang="ko-KR" altLang="en-US"/>
          </a:p>
        </p:txBody>
      </p:sp>
      <p:sp>
        <p:nvSpPr>
          <p:cNvPr id="24590" name="Line 21"/>
          <p:cNvSpPr>
            <a:spLocks noChangeShapeType="1"/>
          </p:cNvSpPr>
          <p:nvPr/>
        </p:nvSpPr>
        <p:spPr bwMode="auto">
          <a:xfrm flipH="1" flipV="1">
            <a:off x="2411413" y="5589588"/>
            <a:ext cx="792162" cy="503237"/>
          </a:xfrm>
          <a:prstGeom prst="line">
            <a:avLst/>
          </a:prstGeom>
          <a:noFill/>
          <a:ln w="25400">
            <a:solidFill>
              <a:srgbClr val="3366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 Box 11"/>
          <p:cNvSpPr txBox="1">
            <a:spLocks noChangeArrowheads="1"/>
          </p:cNvSpPr>
          <p:nvPr/>
        </p:nvSpPr>
        <p:spPr bwMode="auto">
          <a:xfrm>
            <a:off x="227013" y="122238"/>
            <a:ext cx="51196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 sz="2200">
                <a:solidFill>
                  <a:schemeClr val="bg1"/>
                </a:solidFill>
              </a:rPr>
              <a:t>P-M </a:t>
            </a:r>
            <a:r>
              <a:rPr lang="ko-KR" altLang="en-US" sz="2200">
                <a:solidFill>
                  <a:schemeClr val="bg1"/>
                </a:solidFill>
              </a:rPr>
              <a:t>상관도의 작성 </a:t>
            </a:r>
            <a:r>
              <a:rPr lang="en-US" altLang="ko-KR" sz="2200">
                <a:solidFill>
                  <a:schemeClr val="bg1"/>
                </a:solidFill>
              </a:rPr>
              <a:t>(</a:t>
            </a:r>
            <a:r>
              <a:rPr lang="ko-KR" altLang="en-US" sz="2200">
                <a:solidFill>
                  <a:schemeClr val="bg1"/>
                </a:solidFill>
              </a:rPr>
              <a:t>응력</a:t>
            </a:r>
            <a:r>
              <a:rPr lang="en-US" altLang="ko-KR" sz="2200">
                <a:solidFill>
                  <a:schemeClr val="bg1"/>
                </a:solidFill>
              </a:rPr>
              <a:t>-</a:t>
            </a:r>
            <a:r>
              <a:rPr lang="ko-KR" altLang="en-US" sz="2200">
                <a:solidFill>
                  <a:schemeClr val="bg1"/>
                </a:solidFill>
              </a:rPr>
              <a:t>변형률 곡선 이용</a:t>
            </a:r>
            <a:r>
              <a:rPr lang="en-US" altLang="ko-KR" sz="22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606" name="Text Box 12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4.4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215900" y="765175"/>
          <a:ext cx="3132138" cy="609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5" name="비트맵 이미지" r:id="rId4" imgW="3982006" imgH="7744906" progId="Paint.Picture">
                  <p:embed/>
                </p:oleObj>
              </mc:Choice>
              <mc:Fallback>
                <p:oleObj name="비트맵 이미지" r:id="rId4" imgW="3982006" imgH="7744906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765175"/>
                        <a:ext cx="3132138" cy="609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07" name="Group 23"/>
          <p:cNvGrpSpPr>
            <a:grpSpLocks/>
          </p:cNvGrpSpPr>
          <p:nvPr/>
        </p:nvGrpSpPr>
        <p:grpSpPr bwMode="auto">
          <a:xfrm>
            <a:off x="3348038" y="836613"/>
            <a:ext cx="5111750" cy="4287837"/>
            <a:chOff x="2109" y="709"/>
            <a:chExt cx="3202" cy="2686"/>
          </a:xfrm>
        </p:grpSpPr>
        <p:graphicFrame>
          <p:nvGraphicFramePr>
            <p:cNvPr id="25603" name="Object 3"/>
            <p:cNvGraphicFramePr>
              <a:graphicFrameLocks noChangeAspect="1"/>
            </p:cNvGraphicFramePr>
            <p:nvPr/>
          </p:nvGraphicFramePr>
          <p:xfrm>
            <a:off x="2109" y="709"/>
            <a:ext cx="2232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6" name="비트맵 이미지" r:id="rId6" imgW="3543795" imgH="800212" progId="Paint.Picture">
                    <p:embed/>
                  </p:oleObj>
                </mc:Choice>
                <mc:Fallback>
                  <p:oleObj name="비트맵 이미지" r:id="rId6" imgW="3543795" imgH="800212" progId="Paint.Picture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9" y="709"/>
                          <a:ext cx="2232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rgbClr val="A5002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4" name="Object 4"/>
            <p:cNvGraphicFramePr>
              <a:graphicFrameLocks noChangeAspect="1"/>
            </p:cNvGraphicFramePr>
            <p:nvPr/>
          </p:nvGraphicFramePr>
          <p:xfrm>
            <a:off x="2119" y="1253"/>
            <a:ext cx="3192" cy="21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7" name="비트맵 이미지" r:id="rId8" imgW="5068007" imgH="3400900" progId="Paint.Picture">
                    <p:embed/>
                  </p:oleObj>
                </mc:Choice>
                <mc:Fallback>
                  <p:oleObj name="비트맵 이미지" r:id="rId8" imgW="5068007" imgH="3400900" progId="Paint.Picture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9" y="1253"/>
                          <a:ext cx="3192" cy="21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rgbClr val="A5002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608" name="Text Box 24"/>
          <p:cNvSpPr txBox="1">
            <a:spLocks noChangeArrowheads="1"/>
          </p:cNvSpPr>
          <p:nvPr/>
        </p:nvSpPr>
        <p:spPr bwMode="auto">
          <a:xfrm>
            <a:off x="3563938" y="5275263"/>
            <a:ext cx="4968875" cy="1466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342900" indent="-3429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ko-KR" altLang="en-US" sz="1800"/>
              <a:t>결과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AutoNum type="circleNumDbPlain"/>
            </a:pPr>
            <a:r>
              <a:rPr lang="ko-KR" altLang="en-US" sz="1800"/>
              <a:t>축력</a:t>
            </a:r>
            <a:r>
              <a:rPr lang="ko-KR" altLang="en-US" sz="1800" i="1">
                <a:latin typeface="Times New Roman" pitchFamily="18" charset="0"/>
              </a:rPr>
              <a:t> </a:t>
            </a:r>
            <a:r>
              <a:rPr lang="en-US" altLang="ko-KR" sz="1800" i="1">
                <a:latin typeface="Times New Roman" pitchFamily="18" charset="0"/>
              </a:rPr>
              <a:t>P</a:t>
            </a:r>
            <a:r>
              <a:rPr lang="en-US" altLang="ko-KR" sz="1800" i="1" baseline="-25000">
                <a:latin typeface="Times New Roman" pitchFamily="18" charset="0"/>
              </a:rPr>
              <a:t>1</a:t>
            </a:r>
            <a:r>
              <a:rPr lang="ko-KR" altLang="en-US" sz="1800"/>
              <a:t>이 작용할 때 최대 휨모멘트 </a:t>
            </a:r>
            <a:r>
              <a:rPr lang="en-US" altLang="ko-KR" sz="1800" i="1">
                <a:latin typeface="Times New Roman" pitchFamily="18" charset="0"/>
              </a:rPr>
              <a:t>M</a:t>
            </a:r>
            <a:r>
              <a:rPr lang="en-US" altLang="ko-KR" sz="1800" i="1" baseline="-25000">
                <a:latin typeface="Times New Roman" pitchFamily="18" charset="0"/>
              </a:rPr>
              <a:t>x1</a:t>
            </a:r>
            <a:r>
              <a:rPr lang="ko-KR" altLang="en-US" sz="1800"/>
              <a:t>과 </a:t>
            </a:r>
            <a:r>
              <a:rPr lang="en-US" altLang="ko-KR" sz="1800" i="1">
                <a:latin typeface="Times New Roman" pitchFamily="18" charset="0"/>
              </a:rPr>
              <a:t>M</a:t>
            </a:r>
            <a:r>
              <a:rPr lang="en-US" altLang="ko-KR" sz="1800" i="1" baseline="-25000">
                <a:latin typeface="Times New Roman" pitchFamily="18" charset="0"/>
              </a:rPr>
              <a:t>y1</a:t>
            </a:r>
            <a:endParaRPr lang="en-US" altLang="ko-KR" sz="1800"/>
          </a:p>
          <a:p>
            <a:pPr eaLnBrk="1" hangingPunct="1">
              <a:spcBef>
                <a:spcPct val="50000"/>
              </a:spcBef>
              <a:buFont typeface="Wingdings" pitchFamily="2" charset="2"/>
              <a:buAutoNum type="circleNumDbPlain"/>
            </a:pPr>
            <a:r>
              <a:rPr lang="en-US" altLang="ko-KR" sz="1800">
                <a:latin typeface="Times New Roman" pitchFamily="18" charset="0"/>
              </a:rPr>
              <a:t>x</a:t>
            </a:r>
            <a:r>
              <a:rPr lang="ko-KR" altLang="en-US" sz="1800"/>
              <a:t>축과 </a:t>
            </a:r>
            <a:r>
              <a:rPr lang="el-GR" altLang="ko-KR" sz="1800"/>
              <a:t>α</a:t>
            </a:r>
            <a:r>
              <a:rPr lang="ko-KR" altLang="en-US" sz="1800"/>
              <a:t>각도만큼 기운 곳으로 </a:t>
            </a:r>
            <a:r>
              <a:rPr lang="en-US" altLang="ko-KR" sz="1800" i="1">
                <a:latin typeface="Times New Roman" pitchFamily="18" charset="0"/>
              </a:rPr>
              <a:t>P</a:t>
            </a:r>
            <a:r>
              <a:rPr lang="en-US" altLang="ko-KR" sz="1800" i="1" baseline="-25000">
                <a:latin typeface="Times New Roman" pitchFamily="18" charset="0"/>
              </a:rPr>
              <a:t>1</a:t>
            </a:r>
            <a:r>
              <a:rPr lang="en-US" altLang="ko-KR" sz="1800"/>
              <a:t> </a:t>
            </a:r>
            <a:r>
              <a:rPr lang="ko-KR" altLang="en-US" sz="1800"/>
              <a:t>이 작용할 때 휨모멘트</a:t>
            </a:r>
            <a:r>
              <a:rPr lang="en-US" altLang="ko-KR" sz="1800"/>
              <a:t>-</a:t>
            </a:r>
            <a:r>
              <a:rPr lang="ko-KR" altLang="en-US" sz="1800"/>
              <a:t>곡률 곡선</a:t>
            </a:r>
            <a:endParaRPr lang="el-GR" altLang="ko-KR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 Box 2"/>
          <p:cNvSpPr txBox="1">
            <a:spLocks noChangeArrowheads="1"/>
          </p:cNvSpPr>
          <p:nvPr/>
        </p:nvSpPr>
        <p:spPr bwMode="auto">
          <a:xfrm>
            <a:off x="227013" y="122238"/>
            <a:ext cx="56689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 sz="2200">
                <a:solidFill>
                  <a:schemeClr val="bg1"/>
                </a:solidFill>
              </a:rPr>
              <a:t>P-M </a:t>
            </a:r>
            <a:r>
              <a:rPr lang="ko-KR" altLang="en-US" sz="2200">
                <a:solidFill>
                  <a:schemeClr val="bg1"/>
                </a:solidFill>
              </a:rPr>
              <a:t>상관도의 작성 </a:t>
            </a:r>
            <a:r>
              <a:rPr lang="en-US" altLang="ko-KR" sz="2200">
                <a:solidFill>
                  <a:schemeClr val="bg1"/>
                </a:solidFill>
              </a:rPr>
              <a:t>(</a:t>
            </a:r>
            <a:r>
              <a:rPr lang="ko-KR" altLang="en-US" sz="2200">
                <a:solidFill>
                  <a:schemeClr val="bg1"/>
                </a:solidFill>
              </a:rPr>
              <a:t>등가 직사각 응력 블럭 이용</a:t>
            </a:r>
            <a:r>
              <a:rPr lang="en-US" altLang="ko-KR" sz="22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629" name="Text Box 3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4.4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171450" y="765175"/>
          <a:ext cx="3105150" cy="609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1" name="비트맵 이미지" r:id="rId4" imgW="3952381" imgH="7752381" progId="Paint.Picture">
                  <p:embed/>
                </p:oleObj>
              </mc:Choice>
              <mc:Fallback>
                <p:oleObj name="비트맵 이미지" r:id="rId4" imgW="3952381" imgH="7752381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" y="765175"/>
                        <a:ext cx="3105150" cy="609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Text Box 12"/>
          <p:cNvSpPr txBox="1">
            <a:spLocks noChangeArrowheads="1"/>
          </p:cNvSpPr>
          <p:nvPr/>
        </p:nvSpPr>
        <p:spPr bwMode="auto">
          <a:xfrm>
            <a:off x="3635375" y="1484313"/>
            <a:ext cx="5257800" cy="203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342900" indent="-3429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ko-KR" altLang="en-US" sz="1800"/>
              <a:t>전체적인 과정은 응력</a:t>
            </a:r>
            <a:r>
              <a:rPr lang="en-US" altLang="ko-KR" sz="1800"/>
              <a:t>-</a:t>
            </a:r>
            <a:r>
              <a:rPr lang="ko-KR" altLang="en-US" sz="1800"/>
              <a:t>변형률 곡선을 이용하는 것과 유사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ko-KR" altLang="en-US" sz="1800"/>
              <a:t>차이점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AutoNum type="circleNumDbPlain"/>
            </a:pPr>
            <a:r>
              <a:rPr lang="ko-KR" altLang="en-US"/>
              <a:t>콘크리트 압축연단에서 변형률이 </a:t>
            </a:r>
            <a:r>
              <a:rPr lang="en-US" altLang="ko-KR"/>
              <a:t>0.003</a:t>
            </a:r>
            <a:r>
              <a:rPr lang="ko-KR" altLang="en-US"/>
              <a:t>일 때 최대 휨모멘트가 발생한다고 가정 </a:t>
            </a:r>
            <a:r>
              <a:rPr lang="en-US" altLang="ko-KR"/>
              <a:t>(</a:t>
            </a:r>
            <a:r>
              <a:rPr lang="ko-KR" altLang="en-US"/>
              <a:t>즉</a:t>
            </a:r>
            <a:r>
              <a:rPr lang="en-US" altLang="ko-KR"/>
              <a:t>, ①, ⑨ </a:t>
            </a:r>
            <a:r>
              <a:rPr lang="ko-KR" altLang="en-US"/>
              <a:t>과정 필요 없음</a:t>
            </a:r>
            <a:r>
              <a:rPr lang="en-US" altLang="ko-KR"/>
              <a:t>)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AutoNum type="circleNumDbPlain"/>
            </a:pPr>
            <a:r>
              <a:rPr lang="en-US" altLang="ko-KR"/>
              <a:t>④, ⑥ </a:t>
            </a:r>
            <a:r>
              <a:rPr lang="ko-KR" altLang="en-US"/>
              <a:t>과정에서 수식 변경 </a:t>
            </a:r>
            <a:r>
              <a:rPr lang="en-US" altLang="ko-KR"/>
              <a:t>(⑥</a:t>
            </a:r>
            <a:r>
              <a:rPr lang="ko-KR" altLang="en-US"/>
              <a:t>에서 </a:t>
            </a:r>
            <a:r>
              <a:rPr lang="en-US" altLang="ko-KR"/>
              <a:t>A</a:t>
            </a:r>
            <a:r>
              <a:rPr lang="en-US" altLang="ko-KR">
                <a:latin typeface="Arial" charset="0"/>
              </a:rPr>
              <a:t>’</a:t>
            </a:r>
            <a:r>
              <a:rPr lang="ko-KR" altLang="en-US"/>
              <a:t>은 다음 장에서 설명</a:t>
            </a:r>
            <a:r>
              <a:rPr lang="en-US" altLang="ko-KR"/>
              <a:t>)</a:t>
            </a:r>
          </a:p>
        </p:txBody>
      </p:sp>
      <p:sp>
        <p:nvSpPr>
          <p:cNvPr id="26631" name="Rectangle 13"/>
          <p:cNvSpPr>
            <a:spLocks noChangeArrowheads="1"/>
          </p:cNvSpPr>
          <p:nvPr/>
        </p:nvSpPr>
        <p:spPr bwMode="auto">
          <a:xfrm>
            <a:off x="2195513" y="765175"/>
            <a:ext cx="720725" cy="287338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불필요</a:t>
            </a:r>
          </a:p>
        </p:txBody>
      </p:sp>
      <p:sp>
        <p:nvSpPr>
          <p:cNvPr id="26632" name="Rectangle 14"/>
          <p:cNvSpPr>
            <a:spLocks noChangeArrowheads="1"/>
          </p:cNvSpPr>
          <p:nvPr/>
        </p:nvSpPr>
        <p:spPr bwMode="auto">
          <a:xfrm>
            <a:off x="2268538" y="5999163"/>
            <a:ext cx="720725" cy="287337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불필요</a:t>
            </a:r>
          </a:p>
        </p:txBody>
      </p:sp>
      <p:sp>
        <p:nvSpPr>
          <p:cNvPr id="26633" name="Rectangle 15"/>
          <p:cNvSpPr>
            <a:spLocks noChangeArrowheads="1"/>
          </p:cNvSpPr>
          <p:nvPr/>
        </p:nvSpPr>
        <p:spPr bwMode="auto">
          <a:xfrm>
            <a:off x="2462213" y="2041525"/>
            <a:ext cx="720725" cy="287338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변경</a:t>
            </a:r>
          </a:p>
        </p:txBody>
      </p:sp>
      <p:sp>
        <p:nvSpPr>
          <p:cNvPr id="26634" name="Rectangle 16"/>
          <p:cNvSpPr>
            <a:spLocks noChangeArrowheads="1"/>
          </p:cNvSpPr>
          <p:nvPr/>
        </p:nvSpPr>
        <p:spPr bwMode="auto">
          <a:xfrm>
            <a:off x="2462213" y="3390900"/>
            <a:ext cx="720725" cy="287338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변경</a:t>
            </a:r>
          </a:p>
        </p:txBody>
      </p:sp>
      <p:sp>
        <p:nvSpPr>
          <p:cNvPr id="26635" name="Rectangle 19"/>
          <p:cNvSpPr>
            <a:spLocks noChangeArrowheads="1"/>
          </p:cNvSpPr>
          <p:nvPr/>
        </p:nvSpPr>
        <p:spPr bwMode="auto">
          <a:xfrm>
            <a:off x="3671888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개요</a:t>
            </a:r>
          </a:p>
        </p:txBody>
      </p:sp>
      <p:pic>
        <p:nvPicPr>
          <p:cNvPr id="26636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1016000"/>
            <a:ext cx="217487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3636963" y="3563938"/>
          <a:ext cx="4464050" cy="308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2" name="비트맵 이미지" r:id="rId7" imgW="4761905" imgH="3296110" progId="Paint.Picture">
                  <p:embed/>
                </p:oleObj>
              </mc:Choice>
              <mc:Fallback>
                <p:oleObj name="비트맵 이미지" r:id="rId7" imgW="4761905" imgH="3296110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3563938"/>
                        <a:ext cx="4464050" cy="308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2"/>
          <p:cNvSpPr txBox="1">
            <a:spLocks noChangeArrowheads="1"/>
          </p:cNvSpPr>
          <p:nvPr/>
        </p:nvSpPr>
        <p:spPr bwMode="auto">
          <a:xfrm>
            <a:off x="227013" y="122238"/>
            <a:ext cx="56689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 sz="2200">
                <a:solidFill>
                  <a:schemeClr val="bg1"/>
                </a:solidFill>
              </a:rPr>
              <a:t>P-M </a:t>
            </a:r>
            <a:r>
              <a:rPr lang="ko-KR" altLang="en-US" sz="2200">
                <a:solidFill>
                  <a:schemeClr val="bg1"/>
                </a:solidFill>
              </a:rPr>
              <a:t>상관도의 작성 </a:t>
            </a:r>
            <a:r>
              <a:rPr lang="en-US" altLang="ko-KR" sz="2200">
                <a:solidFill>
                  <a:schemeClr val="bg1"/>
                </a:solidFill>
              </a:rPr>
              <a:t>(</a:t>
            </a:r>
            <a:r>
              <a:rPr lang="ko-KR" altLang="en-US" sz="2200">
                <a:solidFill>
                  <a:schemeClr val="bg1"/>
                </a:solidFill>
              </a:rPr>
              <a:t>등가 직사각 응력 블럭 이용</a:t>
            </a:r>
            <a:r>
              <a:rPr lang="en-US" altLang="ko-KR" sz="22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7653" name="Text Box 3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4.4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171450" y="765175"/>
          <a:ext cx="3105150" cy="609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5" name="비트맵 이미지" r:id="rId4" imgW="3952381" imgH="7752381" progId="Paint.Picture">
                  <p:embed/>
                </p:oleObj>
              </mc:Choice>
              <mc:Fallback>
                <p:oleObj name="비트맵 이미지" r:id="rId4" imgW="3952381" imgH="7752381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" y="765175"/>
                        <a:ext cx="3105150" cy="609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2195513" y="765175"/>
            <a:ext cx="720725" cy="287338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불필요</a:t>
            </a: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2268538" y="5999163"/>
            <a:ext cx="720725" cy="287337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불필요</a:t>
            </a:r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2462213" y="2041525"/>
            <a:ext cx="720725" cy="287338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변경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2462213" y="3390900"/>
            <a:ext cx="720725" cy="287338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변경</a:t>
            </a:r>
          </a:p>
        </p:txBody>
      </p:sp>
      <p:sp>
        <p:nvSpPr>
          <p:cNvPr id="27658" name="Rectangle 13"/>
          <p:cNvSpPr>
            <a:spLocks noChangeArrowheads="1"/>
          </p:cNvSpPr>
          <p:nvPr/>
        </p:nvSpPr>
        <p:spPr bwMode="auto">
          <a:xfrm>
            <a:off x="3635375" y="5789613"/>
            <a:ext cx="4741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ko-KR"/>
              <a:t>reference : Reinforced concrete structures, 109</a:t>
            </a:r>
            <a:r>
              <a:rPr lang="ko-KR" altLang="en-US"/>
              <a:t>쪽</a:t>
            </a:r>
          </a:p>
        </p:txBody>
      </p:sp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3635375" y="1484313"/>
          <a:ext cx="4751388" cy="428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6" name="비트맵 이미지" r:id="rId6" imgW="6152381" imgH="5544324" progId="Paint.Picture">
                  <p:embed/>
                </p:oleObj>
              </mc:Choice>
              <mc:Fallback>
                <p:oleObj name="비트맵 이미지" r:id="rId6" imgW="6152381" imgH="5544324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1484313"/>
                        <a:ext cx="4751388" cy="428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9" name="Rectangle 17"/>
          <p:cNvSpPr>
            <a:spLocks noChangeArrowheads="1"/>
          </p:cNvSpPr>
          <p:nvPr/>
        </p:nvSpPr>
        <p:spPr bwMode="auto">
          <a:xfrm>
            <a:off x="3671888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1800"/>
              <a:t>A</a:t>
            </a:r>
            <a:r>
              <a:rPr lang="en-US" altLang="ko-KR" sz="1800">
                <a:latin typeface="Arial" charset="0"/>
              </a:rPr>
              <a:t>’</a:t>
            </a:r>
            <a:r>
              <a:rPr lang="en-US" altLang="ko-KR" sz="1800"/>
              <a:t> </a:t>
            </a:r>
            <a:r>
              <a:rPr lang="ko-KR" altLang="en-US" sz="1800"/>
              <a:t>구하는 방법</a:t>
            </a:r>
          </a:p>
        </p:txBody>
      </p:sp>
      <p:pic>
        <p:nvPicPr>
          <p:cNvPr id="27660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1016000"/>
            <a:ext cx="217487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114300" y="3638550"/>
          <a:ext cx="5795963" cy="311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4" name="비트맵 이미지" r:id="rId4" imgW="6076190" imgH="3266667" progId="Paint.Picture">
                  <p:embed/>
                </p:oleObj>
              </mc:Choice>
              <mc:Fallback>
                <p:oleObj name="비트맵 이미지" r:id="rId4" imgW="6076190" imgH="3266667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" y="3638550"/>
                        <a:ext cx="5795963" cy="311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67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227013" y="122238"/>
            <a:ext cx="19970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실용 해법 </a:t>
            </a:r>
            <a:r>
              <a:rPr lang="en-US" altLang="ko-KR" sz="2200">
                <a:solidFill>
                  <a:schemeClr val="bg1"/>
                </a:solidFill>
              </a:rPr>
              <a:t>(</a:t>
            </a:r>
            <a:r>
              <a:rPr lang="ko-KR" altLang="en-US" sz="2200">
                <a:solidFill>
                  <a:schemeClr val="bg1"/>
                </a:solidFill>
              </a:rPr>
              <a:t>개요</a:t>
            </a:r>
            <a:r>
              <a:rPr lang="en-US" altLang="ko-KR" sz="22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678" name="Text Box 5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4.4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4067175" y="796925"/>
          <a:ext cx="5076825" cy="326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5" name="비트맵 이미지" r:id="rId7" imgW="5942857" imgH="3820058" progId="Paint.Picture">
                  <p:embed/>
                </p:oleObj>
              </mc:Choice>
              <mc:Fallback>
                <p:oleObj name="비트맵 이미지" r:id="rId7" imgW="5942857" imgH="3820058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796925"/>
                        <a:ext cx="5076825" cy="326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9" name="Rectangle 2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단면의 형상 및 하중크기에 따른 </a:t>
            </a:r>
            <a:r>
              <a:rPr lang="en-US" altLang="ko-KR" i="1">
                <a:latin typeface="Times New Roman" pitchFamily="18" charset="0"/>
              </a:rPr>
              <a:t>M</a:t>
            </a:r>
            <a:r>
              <a:rPr lang="en-US" altLang="ko-KR" i="1" baseline="-25000">
                <a:latin typeface="Times New Roman" pitchFamily="18" charset="0"/>
              </a:rPr>
              <a:t>x</a:t>
            </a:r>
            <a:r>
              <a:rPr lang="en-US" altLang="ko-KR" i="1">
                <a:latin typeface="Times New Roman" pitchFamily="18" charset="0"/>
              </a:rPr>
              <a:t>-M</a:t>
            </a:r>
            <a:r>
              <a:rPr lang="en-US" altLang="ko-KR" i="1" baseline="-25000">
                <a:latin typeface="Times New Roman" pitchFamily="18" charset="0"/>
              </a:rPr>
              <a:t>y</a:t>
            </a:r>
            <a:r>
              <a:rPr lang="en-US" altLang="ko-KR"/>
              <a:t> </a:t>
            </a:r>
            <a:r>
              <a:rPr lang="ko-KR" altLang="en-US"/>
              <a:t>특징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8" name="Group 33"/>
          <p:cNvGrpSpPr>
            <a:grpSpLocks/>
          </p:cNvGrpSpPr>
          <p:nvPr/>
        </p:nvGrpSpPr>
        <p:grpSpPr bwMode="auto">
          <a:xfrm>
            <a:off x="395288" y="2781300"/>
            <a:ext cx="3838575" cy="4076700"/>
            <a:chOff x="144" y="1344"/>
            <a:chExt cx="2809" cy="2976"/>
          </a:xfrm>
        </p:grpSpPr>
        <p:graphicFrame>
          <p:nvGraphicFramePr>
            <p:cNvPr id="3077" name="Object 20"/>
            <p:cNvGraphicFramePr>
              <a:graphicFrameLocks noChangeAspect="1"/>
            </p:cNvGraphicFramePr>
            <p:nvPr/>
          </p:nvGraphicFramePr>
          <p:xfrm>
            <a:off x="144" y="1344"/>
            <a:ext cx="2809" cy="29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1" name="비트맵 이미지" r:id="rId4" imgW="5780952" imgH="6125430" progId="Paint.Picture">
                    <p:embed/>
                  </p:oleObj>
                </mc:Choice>
                <mc:Fallback>
                  <p:oleObj name="비트맵 이미지" r:id="rId4" imgW="5780952" imgH="6125430" progId="Paint.Picture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1344"/>
                          <a:ext cx="2809" cy="29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rgbClr val="A5002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87" name="Text Box 27"/>
            <p:cNvSpPr txBox="1">
              <a:spLocks noChangeArrowheads="1"/>
            </p:cNvSpPr>
            <p:nvPr/>
          </p:nvSpPr>
          <p:spPr bwMode="auto">
            <a:xfrm>
              <a:off x="473" y="2575"/>
              <a:ext cx="738" cy="1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9pPr>
            </a:lstStyle>
            <a:p>
              <a:pPr algn="ctr" eaLnBrk="1" hangingPunct="1">
                <a:lnSpc>
                  <a:spcPct val="70000"/>
                </a:lnSpc>
              </a:pPr>
              <a:r>
                <a:rPr lang="en-US" altLang="ko-KR" sz="1300"/>
                <a:t>(a) </a:t>
              </a:r>
              <a:r>
                <a:rPr lang="ko-KR" altLang="en-US" sz="1300"/>
                <a:t>단면</a:t>
              </a:r>
            </a:p>
          </p:txBody>
        </p:sp>
        <p:sp>
          <p:nvSpPr>
            <p:cNvPr id="3088" name="Text Box 28"/>
            <p:cNvSpPr txBox="1">
              <a:spLocks noChangeArrowheads="1"/>
            </p:cNvSpPr>
            <p:nvPr/>
          </p:nvSpPr>
          <p:spPr bwMode="auto">
            <a:xfrm>
              <a:off x="473" y="3117"/>
              <a:ext cx="738" cy="1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9pPr>
            </a:lstStyle>
            <a:p>
              <a:pPr algn="ctr" eaLnBrk="1" hangingPunct="1">
                <a:lnSpc>
                  <a:spcPct val="70000"/>
                </a:lnSpc>
              </a:pPr>
              <a:r>
                <a:rPr lang="en-US" altLang="ko-KR" sz="1300"/>
                <a:t>(b) </a:t>
              </a:r>
              <a:r>
                <a:rPr lang="ko-KR" altLang="en-US" sz="1300"/>
                <a:t>탄성 응력 분포</a:t>
              </a:r>
            </a:p>
          </p:txBody>
        </p:sp>
        <p:sp>
          <p:nvSpPr>
            <p:cNvPr id="3089" name="Text Box 29"/>
            <p:cNvSpPr txBox="1">
              <a:spLocks noChangeArrowheads="1"/>
            </p:cNvSpPr>
            <p:nvPr/>
          </p:nvSpPr>
          <p:spPr bwMode="auto">
            <a:xfrm>
              <a:off x="346" y="3653"/>
              <a:ext cx="992" cy="1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9pPr>
            </a:lstStyle>
            <a:p>
              <a:pPr algn="ctr" eaLnBrk="1" hangingPunct="1">
                <a:lnSpc>
                  <a:spcPct val="70000"/>
                </a:lnSpc>
              </a:pPr>
              <a:r>
                <a:rPr lang="en-US" altLang="ko-KR" sz="1300"/>
                <a:t>(c) </a:t>
              </a:r>
              <a:r>
                <a:rPr lang="ko-KR" altLang="en-US" sz="1300"/>
                <a:t>극한</a:t>
              </a:r>
              <a:r>
                <a:rPr lang="en-US" altLang="ko-KR" sz="1300"/>
                <a:t>(</a:t>
              </a:r>
              <a:r>
                <a:rPr lang="ko-KR" altLang="en-US" sz="1300"/>
                <a:t>단기</a:t>
              </a:r>
              <a:r>
                <a:rPr lang="en-US" altLang="ko-KR" sz="1300"/>
                <a:t>) </a:t>
              </a:r>
              <a:r>
                <a:rPr lang="ko-KR" altLang="en-US" sz="1300"/>
                <a:t>응력 분포</a:t>
              </a:r>
            </a:p>
          </p:txBody>
        </p:sp>
        <p:sp>
          <p:nvSpPr>
            <p:cNvPr id="3090" name="Text Box 30"/>
            <p:cNvSpPr txBox="1">
              <a:spLocks noChangeArrowheads="1"/>
            </p:cNvSpPr>
            <p:nvPr/>
          </p:nvSpPr>
          <p:spPr bwMode="auto">
            <a:xfrm>
              <a:off x="346" y="4143"/>
              <a:ext cx="992" cy="1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9pPr>
            </a:lstStyle>
            <a:p>
              <a:pPr algn="ctr" eaLnBrk="1" hangingPunct="1">
                <a:lnSpc>
                  <a:spcPct val="70000"/>
                </a:lnSpc>
              </a:pPr>
              <a:r>
                <a:rPr lang="en-US" altLang="ko-KR" sz="1300"/>
                <a:t>(d) </a:t>
              </a:r>
              <a:r>
                <a:rPr lang="ko-KR" altLang="en-US" sz="1300"/>
                <a:t>극한</a:t>
              </a:r>
              <a:r>
                <a:rPr lang="en-US" altLang="ko-KR" sz="1300"/>
                <a:t>(</a:t>
              </a:r>
              <a:r>
                <a:rPr lang="ko-KR" altLang="en-US" sz="1300"/>
                <a:t>장기</a:t>
              </a:r>
              <a:r>
                <a:rPr lang="en-US" altLang="ko-KR" sz="1300"/>
                <a:t>) </a:t>
              </a:r>
              <a:r>
                <a:rPr lang="ko-KR" altLang="en-US" sz="1300"/>
                <a:t>응력 분포</a:t>
              </a:r>
            </a:p>
          </p:txBody>
        </p:sp>
        <p:sp>
          <p:nvSpPr>
            <p:cNvPr id="3091" name="Text Box 31"/>
            <p:cNvSpPr txBox="1">
              <a:spLocks noChangeArrowheads="1"/>
            </p:cNvSpPr>
            <p:nvPr/>
          </p:nvSpPr>
          <p:spPr bwMode="auto">
            <a:xfrm>
              <a:off x="1763" y="2713"/>
              <a:ext cx="992" cy="1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9pPr>
            </a:lstStyle>
            <a:p>
              <a:pPr algn="ctr" eaLnBrk="1" hangingPunct="1">
                <a:lnSpc>
                  <a:spcPct val="70000"/>
                </a:lnSpc>
              </a:pPr>
              <a:r>
                <a:rPr lang="en-US" altLang="ko-KR" sz="1300"/>
                <a:t>(e) </a:t>
              </a:r>
              <a:r>
                <a:rPr lang="ko-KR" altLang="en-US" sz="1300"/>
                <a:t>탄성 응력</a:t>
              </a:r>
              <a:r>
                <a:rPr lang="en-US" altLang="ko-KR" sz="1300"/>
                <a:t>-</a:t>
              </a:r>
              <a:r>
                <a:rPr lang="ko-KR" altLang="en-US" sz="1300"/>
                <a:t>변형률 관계</a:t>
              </a:r>
            </a:p>
          </p:txBody>
        </p:sp>
        <p:sp>
          <p:nvSpPr>
            <p:cNvPr id="3092" name="Text Box 32"/>
            <p:cNvSpPr txBox="1">
              <a:spLocks noChangeArrowheads="1"/>
            </p:cNvSpPr>
            <p:nvPr/>
          </p:nvSpPr>
          <p:spPr bwMode="auto">
            <a:xfrm>
              <a:off x="1763" y="4116"/>
              <a:ext cx="992" cy="1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</a:defRPr>
              </a:lvl9pPr>
            </a:lstStyle>
            <a:p>
              <a:pPr algn="ctr" eaLnBrk="1" hangingPunct="1">
                <a:lnSpc>
                  <a:spcPct val="70000"/>
                </a:lnSpc>
              </a:pPr>
              <a:r>
                <a:rPr lang="en-US" altLang="ko-KR" sz="1300"/>
                <a:t>(f) </a:t>
              </a:r>
              <a:r>
                <a:rPr lang="ko-KR" altLang="en-US" sz="1300"/>
                <a:t>비탄성 응력</a:t>
              </a:r>
              <a:r>
                <a:rPr lang="en-US" altLang="ko-KR" sz="1300"/>
                <a:t>-</a:t>
              </a:r>
              <a:r>
                <a:rPr lang="ko-KR" altLang="en-US" sz="1300"/>
                <a:t>변형률 관계</a:t>
              </a:r>
            </a:p>
          </p:txBody>
        </p:sp>
      </p:grpSp>
      <p:sp>
        <p:nvSpPr>
          <p:cNvPr id="3079" name="Rectangle 2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단면 중심</a:t>
            </a:r>
            <a:r>
              <a:rPr lang="en-US" altLang="ko-KR" sz="1800"/>
              <a:t>? </a:t>
            </a:r>
          </a:p>
        </p:txBody>
      </p:sp>
      <p:pic>
        <p:nvPicPr>
          <p:cNvPr id="308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1" name="Text Box 4"/>
          <p:cNvSpPr txBox="1">
            <a:spLocks noChangeArrowheads="1"/>
          </p:cNvSpPr>
          <p:nvPr/>
        </p:nvSpPr>
        <p:spPr bwMode="auto">
          <a:xfrm>
            <a:off x="227013" y="122238"/>
            <a:ext cx="20748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개 요 </a:t>
            </a:r>
            <a:r>
              <a:rPr lang="en-US" altLang="ko-KR" sz="2200">
                <a:solidFill>
                  <a:schemeClr val="bg1"/>
                </a:solidFill>
              </a:rPr>
              <a:t>(</a:t>
            </a:r>
            <a:r>
              <a:rPr lang="ko-KR" altLang="en-US" sz="2200">
                <a:solidFill>
                  <a:schemeClr val="bg1"/>
                </a:solidFill>
              </a:rPr>
              <a:t>용어 정의</a:t>
            </a:r>
            <a:r>
              <a:rPr lang="en-US" altLang="ko-KR" sz="22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82" name="Text Box 5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4.1 </a:t>
            </a:r>
            <a:r>
              <a:rPr lang="ko-KR" altLang="en-US">
                <a:solidFill>
                  <a:schemeClr val="bg1"/>
                </a:solidFill>
              </a:rPr>
              <a:t>개 요</a:t>
            </a:r>
          </a:p>
        </p:txBody>
      </p:sp>
      <p:sp>
        <p:nvSpPr>
          <p:cNvPr id="3083" name="Text Box 19"/>
          <p:cNvSpPr txBox="1">
            <a:spLocks noChangeArrowheads="1"/>
          </p:cNvSpPr>
          <p:nvPr/>
        </p:nvSpPr>
        <p:spPr bwMode="auto">
          <a:xfrm>
            <a:off x="627063" y="1416050"/>
            <a:ext cx="7750175" cy="13287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marL="268288" indent="-268288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ko-KR" altLang="en-US" sz="1800"/>
              <a:t>임의의 하중이 작용했을 때</a:t>
            </a:r>
            <a:r>
              <a:rPr lang="en-US" altLang="ko-KR" sz="1800"/>
              <a:t>, </a:t>
            </a:r>
            <a:r>
              <a:rPr lang="ko-KR" altLang="en-US" sz="1800"/>
              <a:t>편심이 작용하지 않고 전단면에 걸쳐 응력이 일정해</a:t>
            </a:r>
            <a:br>
              <a:rPr lang="ko-KR" altLang="en-US" sz="1800"/>
            </a:br>
            <a:r>
              <a:rPr lang="ko-KR" altLang="en-US" sz="1800"/>
              <a:t>지는 중심 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ko-KR" altLang="en-US" sz="1800"/>
              <a:t>영향 인자 </a:t>
            </a:r>
            <a:r>
              <a:rPr lang="en-US" altLang="ko-KR" sz="1800"/>
              <a:t>: </a:t>
            </a:r>
            <a:r>
              <a:rPr lang="ko-KR" altLang="en-US" sz="1800"/>
              <a:t>콘크리트 부재의 단면 형상</a:t>
            </a:r>
            <a:r>
              <a:rPr lang="en-US" altLang="ko-KR" sz="1800"/>
              <a:t>, </a:t>
            </a:r>
            <a:r>
              <a:rPr lang="ko-KR" altLang="en-US" sz="1800"/>
              <a:t>철근 배치 형상</a:t>
            </a:r>
            <a:r>
              <a:rPr lang="en-US" altLang="ko-KR" sz="1800"/>
              <a:t>,</a:t>
            </a:r>
            <a:br>
              <a:rPr lang="en-US" altLang="ko-KR" sz="1800"/>
            </a:br>
            <a:r>
              <a:rPr lang="en-US" altLang="ko-KR" sz="1800"/>
              <a:t> 	       </a:t>
            </a:r>
            <a:r>
              <a:rPr lang="ko-KR" altLang="en-US" sz="1800"/>
              <a:t>철근과 콘크리트에 작용하는 응력</a:t>
            </a:r>
          </a:p>
        </p:txBody>
      </p:sp>
      <p:sp>
        <p:nvSpPr>
          <p:cNvPr id="3084" name="Text Box 21"/>
          <p:cNvSpPr txBox="1">
            <a:spLocks noChangeArrowheads="1"/>
          </p:cNvSpPr>
          <p:nvPr/>
        </p:nvSpPr>
        <p:spPr bwMode="auto">
          <a:xfrm>
            <a:off x="4695825" y="2852738"/>
            <a:ext cx="1673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>
                <a:solidFill>
                  <a:srgbClr val="003366"/>
                </a:solidFill>
              </a:rPr>
              <a:t>1. </a:t>
            </a:r>
            <a:r>
              <a:rPr lang="ko-KR" altLang="en-US">
                <a:solidFill>
                  <a:srgbClr val="003366"/>
                </a:solidFill>
              </a:rPr>
              <a:t>선형 탄성일 때 </a:t>
            </a:r>
          </a:p>
        </p:txBody>
      </p:sp>
      <p:graphicFrame>
        <p:nvGraphicFramePr>
          <p:cNvPr id="3074" name="Object 22"/>
          <p:cNvGraphicFramePr>
            <a:graphicFrameLocks noChangeAspect="1"/>
          </p:cNvGraphicFramePr>
          <p:nvPr/>
        </p:nvGraphicFramePr>
        <p:xfrm>
          <a:off x="4716463" y="3116263"/>
          <a:ext cx="40005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비트맵 이미지" r:id="rId7" imgW="4001058" imgH="1104762" progId="Paint.Picture">
                  <p:embed/>
                </p:oleObj>
              </mc:Choice>
              <mc:Fallback>
                <p:oleObj name="비트맵 이미지" r:id="rId7" imgW="4001058" imgH="1104762" progId="Paint.Picture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116263"/>
                        <a:ext cx="400050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5" name="Text Box 23"/>
          <p:cNvSpPr txBox="1">
            <a:spLocks noChangeArrowheads="1"/>
          </p:cNvSpPr>
          <p:nvPr/>
        </p:nvSpPr>
        <p:spPr bwMode="auto">
          <a:xfrm>
            <a:off x="4695825" y="4294188"/>
            <a:ext cx="2754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>
                <a:solidFill>
                  <a:srgbClr val="003366"/>
                </a:solidFill>
              </a:rPr>
              <a:t>2. </a:t>
            </a:r>
            <a:r>
              <a:rPr lang="ko-KR" altLang="en-US">
                <a:solidFill>
                  <a:srgbClr val="003366"/>
                </a:solidFill>
              </a:rPr>
              <a:t>파괴가 일어날 때 </a:t>
            </a:r>
            <a:r>
              <a:rPr lang="en-US" altLang="ko-KR">
                <a:solidFill>
                  <a:srgbClr val="003366"/>
                </a:solidFill>
              </a:rPr>
              <a:t>(</a:t>
            </a:r>
            <a:r>
              <a:rPr lang="ko-KR" altLang="en-US">
                <a:solidFill>
                  <a:srgbClr val="003366"/>
                </a:solidFill>
              </a:rPr>
              <a:t>단기하중</a:t>
            </a:r>
            <a:r>
              <a:rPr lang="en-US" altLang="ko-KR">
                <a:solidFill>
                  <a:srgbClr val="003366"/>
                </a:solidFill>
              </a:rPr>
              <a:t>) </a:t>
            </a:r>
          </a:p>
        </p:txBody>
      </p:sp>
      <p:graphicFrame>
        <p:nvGraphicFramePr>
          <p:cNvPr id="3075" name="Object 24"/>
          <p:cNvGraphicFramePr>
            <a:graphicFrameLocks noChangeAspect="1"/>
          </p:cNvGraphicFramePr>
          <p:nvPr/>
        </p:nvGraphicFramePr>
        <p:xfrm>
          <a:off x="4840288" y="4591050"/>
          <a:ext cx="385762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비트맵 이미지" r:id="rId9" imgW="3858164" imgH="1142857" progId="Paint.Picture">
                  <p:embed/>
                </p:oleObj>
              </mc:Choice>
              <mc:Fallback>
                <p:oleObj name="비트맵 이미지" r:id="rId9" imgW="3858164" imgH="1142857" progId="Paint.Picture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0288" y="4591050"/>
                        <a:ext cx="3857625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6" name="Text Box 25"/>
          <p:cNvSpPr txBox="1">
            <a:spLocks noChangeArrowheads="1"/>
          </p:cNvSpPr>
          <p:nvPr/>
        </p:nvSpPr>
        <p:spPr bwMode="auto">
          <a:xfrm>
            <a:off x="4695825" y="5791200"/>
            <a:ext cx="2754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>
                <a:solidFill>
                  <a:srgbClr val="003366"/>
                </a:solidFill>
              </a:rPr>
              <a:t>3. </a:t>
            </a:r>
            <a:r>
              <a:rPr lang="ko-KR" altLang="en-US">
                <a:solidFill>
                  <a:srgbClr val="003366"/>
                </a:solidFill>
              </a:rPr>
              <a:t>파괴가 일어날 때 </a:t>
            </a:r>
            <a:r>
              <a:rPr lang="en-US" altLang="ko-KR">
                <a:solidFill>
                  <a:srgbClr val="003366"/>
                </a:solidFill>
              </a:rPr>
              <a:t>(</a:t>
            </a:r>
            <a:r>
              <a:rPr lang="ko-KR" altLang="en-US">
                <a:solidFill>
                  <a:srgbClr val="003366"/>
                </a:solidFill>
              </a:rPr>
              <a:t>장기하중</a:t>
            </a:r>
            <a:r>
              <a:rPr lang="en-US" altLang="ko-KR">
                <a:solidFill>
                  <a:srgbClr val="003366"/>
                </a:solidFill>
              </a:rPr>
              <a:t>) </a:t>
            </a:r>
          </a:p>
        </p:txBody>
      </p:sp>
      <p:graphicFrame>
        <p:nvGraphicFramePr>
          <p:cNvPr id="3076" name="Object 26"/>
          <p:cNvGraphicFramePr>
            <a:graphicFrameLocks noChangeAspect="1"/>
          </p:cNvGraphicFramePr>
          <p:nvPr/>
        </p:nvGraphicFramePr>
        <p:xfrm>
          <a:off x="4924425" y="6223000"/>
          <a:ext cx="383857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비트맵 이미지" r:id="rId11" imgW="3839111" imgH="590476" progId="Paint.Picture">
                  <p:embed/>
                </p:oleObj>
              </mc:Choice>
              <mc:Fallback>
                <p:oleObj name="비트맵 이미지" r:id="rId11" imgW="3839111" imgH="590476" progId="Paint.Picture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4425" y="6223000"/>
                        <a:ext cx="3838575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Text Box 3"/>
          <p:cNvSpPr txBox="1">
            <a:spLocks noChangeArrowheads="1"/>
          </p:cNvSpPr>
          <p:nvPr/>
        </p:nvSpPr>
        <p:spPr bwMode="auto">
          <a:xfrm>
            <a:off x="227013" y="122238"/>
            <a:ext cx="126523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실용 해법</a:t>
            </a:r>
          </a:p>
        </p:txBody>
      </p:sp>
      <p:sp>
        <p:nvSpPr>
          <p:cNvPr id="29703" name="Text Box 4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4.4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sp>
        <p:nvSpPr>
          <p:cNvPr id="29704" name="Rectangle 5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등고선 법 </a:t>
            </a:r>
            <a:r>
              <a:rPr lang="en-US" altLang="ko-KR" sz="1800"/>
              <a:t>(PCA Load contour method)</a:t>
            </a:r>
            <a:endParaRPr lang="en-US" altLang="ko-KR"/>
          </a:p>
        </p:txBody>
      </p:sp>
      <p:graphicFrame>
        <p:nvGraphicFramePr>
          <p:cNvPr id="29698" name="Object 2"/>
          <p:cNvGraphicFramePr>
            <a:graphicFrameLocks noChangeAspect="1"/>
          </p:cNvGraphicFramePr>
          <p:nvPr/>
        </p:nvGraphicFramePr>
        <p:xfrm>
          <a:off x="395288" y="1628775"/>
          <a:ext cx="2881312" cy="282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2" name="비트맵 이미지" r:id="rId5" imgW="3704762" imgH="3629532" progId="Paint.Picture">
                  <p:embed/>
                </p:oleObj>
              </mc:Choice>
              <mc:Fallback>
                <p:oleObj name="비트맵 이미지" r:id="rId5" imgW="3704762" imgH="3629532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628775"/>
                        <a:ext cx="2881312" cy="282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Object 3"/>
          <p:cNvGraphicFramePr>
            <a:graphicFrameLocks noChangeAspect="1"/>
          </p:cNvGraphicFramePr>
          <p:nvPr/>
        </p:nvGraphicFramePr>
        <p:xfrm>
          <a:off x="3924300" y="1557338"/>
          <a:ext cx="40386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3" name="비트맵 이미지" r:id="rId7" imgW="4038095" imgH="790476" progId="Paint.Picture">
                  <p:embed/>
                </p:oleObj>
              </mc:Choice>
              <mc:Fallback>
                <p:oleObj name="비트맵 이미지" r:id="rId7" imgW="4038095" imgH="790476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1557338"/>
                        <a:ext cx="403860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0" name="Object 4"/>
          <p:cNvGraphicFramePr>
            <a:graphicFrameLocks noChangeAspect="1"/>
          </p:cNvGraphicFramePr>
          <p:nvPr/>
        </p:nvGraphicFramePr>
        <p:xfrm>
          <a:off x="3492500" y="2492375"/>
          <a:ext cx="5400675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4" name="비트맵 이미지" r:id="rId9" imgW="6180952" imgH="961905" progId="Paint.Picture">
                  <p:embed/>
                </p:oleObj>
              </mc:Choice>
              <mc:Fallback>
                <p:oleObj name="비트맵 이미지" r:id="rId9" imgW="6180952" imgH="961905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2492375"/>
                        <a:ext cx="5400675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5" name="Text Box 9"/>
          <p:cNvSpPr txBox="1">
            <a:spLocks noChangeArrowheads="1"/>
          </p:cNvSpPr>
          <p:nvPr/>
        </p:nvSpPr>
        <p:spPr bwMode="auto">
          <a:xfrm>
            <a:off x="3779838" y="3573463"/>
            <a:ext cx="4968875" cy="371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342900" indent="-3429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ko-KR" altLang="en-US" sz="1800"/>
              <a:t>축력이 작을 때 잘 맞음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227013" y="122238"/>
            <a:ext cx="126523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실용 해법</a:t>
            </a: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4.4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sp>
        <p:nvSpPr>
          <p:cNvPr id="30726" name="Rectangle 7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역하중 법 </a:t>
            </a:r>
            <a:r>
              <a:rPr lang="en-US" altLang="ko-KR" sz="1800"/>
              <a:t>(Bresler </a:t>
            </a:r>
            <a:r>
              <a:rPr lang="ko-KR" altLang="en-US" sz="1800"/>
              <a:t>역수방법</a:t>
            </a:r>
            <a:r>
              <a:rPr lang="en-US" altLang="ko-KR" sz="1800"/>
              <a:t>)</a:t>
            </a:r>
          </a:p>
        </p:txBody>
      </p:sp>
      <p:sp>
        <p:nvSpPr>
          <p:cNvPr id="30727" name="Text Box 12"/>
          <p:cNvSpPr txBox="1">
            <a:spLocks noChangeArrowheads="1"/>
          </p:cNvSpPr>
          <p:nvPr/>
        </p:nvSpPr>
        <p:spPr bwMode="auto">
          <a:xfrm>
            <a:off x="5364163" y="2492375"/>
            <a:ext cx="3024187" cy="371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342900" indent="-3429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ko-KR" altLang="en-US" sz="1800"/>
              <a:t>축력이 클때 잘 맞음</a:t>
            </a: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179388" y="1628775"/>
          <a:ext cx="4968875" cy="386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2" name="비트맵 이미지" r:id="rId5" imgW="5733333" imgH="4458322" progId="Paint.Picture">
                  <p:embed/>
                </p:oleObj>
              </mc:Choice>
              <mc:Fallback>
                <p:oleObj name="비트맵 이미지" r:id="rId5" imgW="5733333" imgH="4458322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628775"/>
                        <a:ext cx="4968875" cy="3862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pic>
        <p:nvPicPr>
          <p:cNvPr id="30729" name="_x38643296" descr="DRW0000102873d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700213"/>
            <a:ext cx="2868613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정의 </a:t>
            </a:r>
            <a:r>
              <a:rPr lang="en-US" altLang="ko-KR" sz="1800"/>
              <a:t>: </a:t>
            </a:r>
            <a:r>
              <a:rPr lang="ko-KR" altLang="en-US" sz="1800"/>
              <a:t>장주효과를 고려하여야 하는 기둥</a:t>
            </a:r>
          </a:p>
        </p:txBody>
      </p:sp>
      <p:pic>
        <p:nvPicPr>
          <p:cNvPr id="3175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Text Box 4"/>
          <p:cNvSpPr txBox="1">
            <a:spLocks noChangeArrowheads="1"/>
          </p:cNvSpPr>
          <p:nvPr/>
        </p:nvSpPr>
        <p:spPr bwMode="auto">
          <a:xfrm>
            <a:off x="227013" y="122238"/>
            <a:ext cx="36290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장주</a:t>
            </a:r>
            <a:r>
              <a:rPr lang="en-US" altLang="ko-KR" sz="2200">
                <a:solidFill>
                  <a:schemeClr val="bg1"/>
                </a:solidFill>
              </a:rPr>
              <a:t>(slender column)</a:t>
            </a:r>
            <a:r>
              <a:rPr lang="ko-KR" altLang="en-US" sz="2200">
                <a:solidFill>
                  <a:schemeClr val="bg1"/>
                </a:solidFill>
              </a:rPr>
              <a:t>의 정의</a:t>
            </a:r>
          </a:p>
        </p:txBody>
      </p:sp>
      <p:sp>
        <p:nvSpPr>
          <p:cNvPr id="31752" name="Text Box 5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4.5 </a:t>
            </a:r>
            <a:r>
              <a:rPr lang="ko-KR" altLang="en-US">
                <a:solidFill>
                  <a:schemeClr val="bg1"/>
                </a:solidFill>
              </a:rPr>
              <a:t>장주 효과</a:t>
            </a:r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1808163" y="3260725"/>
          <a:ext cx="6219825" cy="355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7" name="비트맵 이미지" r:id="rId5" imgW="6219048" imgH="3552381" progId="Paint.Picture">
                  <p:embed/>
                </p:oleObj>
              </mc:Choice>
              <mc:Fallback>
                <p:oleObj name="비트맵 이미지" r:id="rId5" imgW="6219048" imgH="3552381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163" y="3260725"/>
                        <a:ext cx="6219825" cy="355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Rectangle 7"/>
          <p:cNvSpPr>
            <a:spLocks noChangeArrowheads="1"/>
          </p:cNvSpPr>
          <p:nvPr/>
        </p:nvSpPr>
        <p:spPr bwMode="auto">
          <a:xfrm>
            <a:off x="504825" y="1492250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장주의 해석</a:t>
            </a:r>
          </a:p>
        </p:txBody>
      </p:sp>
      <p:pic>
        <p:nvPicPr>
          <p:cNvPr id="3175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527175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5" name="Text Box 9"/>
          <p:cNvSpPr txBox="1">
            <a:spLocks noChangeArrowheads="1"/>
          </p:cNvSpPr>
          <p:nvPr/>
        </p:nvSpPr>
        <p:spPr bwMode="auto">
          <a:xfrm>
            <a:off x="627063" y="1858963"/>
            <a:ext cx="8193087" cy="1603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68288" indent="-268288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ko-KR" altLang="en-US" sz="1800"/>
              <a:t>일반적으로 구조물을 해석할 때</a:t>
            </a:r>
            <a:r>
              <a:rPr lang="en-US" altLang="ko-KR" sz="1800"/>
              <a:t>, </a:t>
            </a:r>
            <a:r>
              <a:rPr lang="ko-KR" altLang="en-US" sz="1800"/>
              <a:t>탄성 </a:t>
            </a:r>
            <a:r>
              <a:rPr lang="en-US" altLang="ko-KR" sz="1800"/>
              <a:t>1</a:t>
            </a:r>
            <a:r>
              <a:rPr lang="ko-KR" altLang="en-US" sz="1800"/>
              <a:t>계 해석에 의하나 변위가 상대적으로 커서 무시할 수 없을 때에는 이를 고려한 탄성 </a:t>
            </a:r>
            <a:r>
              <a:rPr lang="en-US" altLang="ko-KR" sz="1800"/>
              <a:t>2</a:t>
            </a:r>
            <a:r>
              <a:rPr lang="ko-KR" altLang="en-US" sz="1800"/>
              <a:t>계 해석</a:t>
            </a:r>
            <a:r>
              <a:rPr lang="en-US" altLang="ko-KR" sz="1800"/>
              <a:t>(</a:t>
            </a:r>
            <a:r>
              <a:rPr lang="ko-KR" altLang="en-US" sz="1800"/>
              <a:t>기하학적 비선형 해석</a:t>
            </a:r>
            <a:r>
              <a:rPr lang="en-US" altLang="ko-KR" sz="1800"/>
              <a:t>)</a:t>
            </a:r>
            <a:r>
              <a:rPr lang="ko-KR" altLang="en-US" sz="1800"/>
              <a:t>을 하여야 함</a:t>
            </a:r>
            <a:r>
              <a:rPr lang="en-US" altLang="ko-KR" sz="1800"/>
              <a:t>.</a:t>
            </a:r>
            <a:br>
              <a:rPr lang="en-US" altLang="ko-KR" sz="1800"/>
            </a:br>
            <a:r>
              <a:rPr lang="en-US" altLang="ko-KR" sz="1800"/>
              <a:t>(</a:t>
            </a:r>
            <a:r>
              <a:rPr lang="ko-KR" altLang="en-US" sz="1800"/>
              <a:t>복잡</a:t>
            </a:r>
            <a:r>
              <a:rPr lang="en-US" altLang="ko-KR" sz="1800"/>
              <a:t>)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ko-KR" altLang="en-US" sz="1800">
                <a:sym typeface="Wingdings" pitchFamily="2" charset="2"/>
              </a:rPr>
              <a:t>구조물 해석은 탄성 </a:t>
            </a:r>
            <a:r>
              <a:rPr lang="en-US" altLang="ko-KR" sz="1800">
                <a:sym typeface="Wingdings" pitchFamily="2" charset="2"/>
              </a:rPr>
              <a:t>1</a:t>
            </a:r>
            <a:r>
              <a:rPr lang="ko-KR" altLang="en-US" sz="1800">
                <a:sym typeface="Wingdings" pitchFamily="2" charset="2"/>
              </a:rPr>
              <a:t>계 해석에 의하고 근사적으로 변위에 의한 휨모멘트를 추가하여 단면을 설계 </a:t>
            </a:r>
            <a:endParaRPr lang="ko-KR" altLang="en-US" sz="1800"/>
          </a:p>
        </p:txBody>
      </p:sp>
      <p:sp>
        <p:nvSpPr>
          <p:cNvPr id="31756" name="Oval 10"/>
          <p:cNvSpPr>
            <a:spLocks noChangeArrowheads="1"/>
          </p:cNvSpPr>
          <p:nvPr/>
        </p:nvSpPr>
        <p:spPr bwMode="auto">
          <a:xfrm>
            <a:off x="5724525" y="4149725"/>
            <a:ext cx="647700" cy="647700"/>
          </a:xfrm>
          <a:prstGeom prst="ellipse">
            <a:avLst/>
          </a:prstGeom>
          <a:noFill/>
          <a:ln w="25400">
            <a:solidFill>
              <a:srgbClr val="A5002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31757" name="Text Box 11"/>
          <p:cNvSpPr txBox="1">
            <a:spLocks noChangeArrowheads="1"/>
          </p:cNvSpPr>
          <p:nvPr/>
        </p:nvSpPr>
        <p:spPr bwMode="auto">
          <a:xfrm>
            <a:off x="5724525" y="3789363"/>
            <a:ext cx="920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 i="1">
                <a:latin typeface="Times New Roman" pitchFamily="18" charset="0"/>
              </a:rPr>
              <a:t>P-</a:t>
            </a:r>
            <a:r>
              <a:rPr lang="el-GR" altLang="ko-KR"/>
              <a:t>δ</a:t>
            </a:r>
            <a:r>
              <a:rPr lang="ko-KR" altLang="en-US"/>
              <a:t>효과</a:t>
            </a:r>
            <a:endParaRPr lang="ko-KR" altLang="el-GR"/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6934200" y="3644900"/>
          <a:ext cx="79216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8" name="Equation" r:id="rId7" imgW="634680" imgH="469800" progId="Equation.3">
                  <p:embed/>
                </p:oleObj>
              </mc:Choice>
              <mc:Fallback>
                <p:oleObj name="Equation" r:id="rId7" imgW="634680" imgH="469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3644900"/>
                        <a:ext cx="792163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4"/>
          <p:cNvGraphicFramePr>
            <a:graphicFrameLocks noChangeAspect="1"/>
          </p:cNvGraphicFramePr>
          <p:nvPr/>
        </p:nvGraphicFramePr>
        <p:xfrm>
          <a:off x="6934200" y="4308475"/>
          <a:ext cx="79216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9" name="Equation" r:id="rId9" imgW="634680" imgH="469800" progId="Equation.3">
                  <p:embed/>
                </p:oleObj>
              </mc:Choice>
              <mc:Fallback>
                <p:oleObj name="Equation" r:id="rId9" imgW="634680" imgH="469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4308475"/>
                        <a:ext cx="792163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8" name="Text Box 14"/>
          <p:cNvSpPr txBox="1">
            <a:spLocks noChangeArrowheads="1"/>
          </p:cNvSpPr>
          <p:nvPr/>
        </p:nvSpPr>
        <p:spPr bwMode="auto">
          <a:xfrm>
            <a:off x="7812088" y="3792538"/>
            <a:ext cx="11509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/>
              <a:t>단주로 분류</a:t>
            </a:r>
          </a:p>
        </p:txBody>
      </p:sp>
      <p:sp>
        <p:nvSpPr>
          <p:cNvPr id="31759" name="Text Box 16"/>
          <p:cNvSpPr txBox="1">
            <a:spLocks noChangeArrowheads="1"/>
          </p:cNvSpPr>
          <p:nvPr/>
        </p:nvSpPr>
        <p:spPr bwMode="auto">
          <a:xfrm>
            <a:off x="7812088" y="4413250"/>
            <a:ext cx="11509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/>
              <a:t>장주로 분류</a:t>
            </a:r>
          </a:p>
        </p:txBody>
      </p:sp>
      <p:sp>
        <p:nvSpPr>
          <p:cNvPr id="31760" name="Text Box 17"/>
          <p:cNvSpPr txBox="1">
            <a:spLocks noChangeArrowheads="1"/>
          </p:cNvSpPr>
          <p:nvPr/>
        </p:nvSpPr>
        <p:spPr bwMode="auto">
          <a:xfrm>
            <a:off x="7380288" y="5013325"/>
            <a:ext cx="16192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>
                <a:sym typeface="Wingdings" pitchFamily="2" charset="2"/>
              </a:rPr>
              <a:t> </a:t>
            </a:r>
            <a:r>
              <a:rPr lang="ko-KR" altLang="en-US">
                <a:sym typeface="Wingdings" pitchFamily="2" charset="2"/>
              </a:rPr>
              <a:t>설계기준에서 </a:t>
            </a:r>
            <a:br>
              <a:rPr lang="ko-KR" altLang="en-US">
                <a:sym typeface="Wingdings" pitchFamily="2" charset="2"/>
              </a:rPr>
            </a:br>
            <a:r>
              <a:rPr lang="ko-KR" altLang="en-US">
                <a:sym typeface="Wingdings" pitchFamily="2" charset="2"/>
              </a:rPr>
              <a:t>     세장비로 구분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227013" y="122238"/>
            <a:ext cx="33782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장주</a:t>
            </a:r>
            <a:r>
              <a:rPr lang="en-US" altLang="ko-KR" sz="2200">
                <a:solidFill>
                  <a:schemeClr val="bg1"/>
                </a:solidFill>
              </a:rPr>
              <a:t>(slender column) </a:t>
            </a:r>
            <a:r>
              <a:rPr lang="ko-KR" altLang="en-US" sz="2200">
                <a:solidFill>
                  <a:schemeClr val="bg1"/>
                </a:solidFill>
              </a:rPr>
              <a:t>거동</a:t>
            </a:r>
          </a:p>
        </p:txBody>
      </p:sp>
      <p:sp>
        <p:nvSpPr>
          <p:cNvPr id="32774" name="Text Box 5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4.5 </a:t>
            </a:r>
            <a:r>
              <a:rPr lang="ko-KR" altLang="en-US">
                <a:solidFill>
                  <a:schemeClr val="bg1"/>
                </a:solidFill>
              </a:rPr>
              <a:t>장주 효과</a:t>
            </a: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287338" y="1987550"/>
          <a:ext cx="4679950" cy="284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5" name="비트맵 이미지" r:id="rId4" imgW="3685714" imgH="2238687" progId="Paint.Picture">
                  <p:embed/>
                </p:oleObj>
              </mc:Choice>
              <mc:Fallback>
                <p:oleObj name="비트맵 이미지" r:id="rId4" imgW="3685714" imgH="2238687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1987550"/>
                        <a:ext cx="4679950" cy="284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5111750" y="1916113"/>
          <a:ext cx="3492500" cy="268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6" name="비트맵 이미지" r:id="rId6" imgW="2952381" imgH="2266667" progId="Paint.Picture">
                  <p:embed/>
                </p:oleObj>
              </mc:Choice>
              <mc:Fallback>
                <p:oleObj name="비트맵 이미지" r:id="rId6" imgW="2952381" imgH="2266667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0" y="1916113"/>
                        <a:ext cx="3492500" cy="2681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5" name="Text Box 19"/>
          <p:cNvSpPr txBox="1">
            <a:spLocks noChangeArrowheads="1"/>
          </p:cNvSpPr>
          <p:nvPr/>
        </p:nvSpPr>
        <p:spPr bwMode="auto">
          <a:xfrm>
            <a:off x="1622425" y="4813300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ctr" eaLnBrk="1" hangingPunct="1"/>
            <a:r>
              <a:rPr lang="ko-KR" altLang="en-US"/>
              <a:t>장주 파괴 모드</a:t>
            </a:r>
          </a:p>
        </p:txBody>
      </p:sp>
      <p:sp>
        <p:nvSpPr>
          <p:cNvPr id="32776" name="Text Box 20"/>
          <p:cNvSpPr txBox="1">
            <a:spLocks noChangeArrowheads="1"/>
          </p:cNvSpPr>
          <p:nvPr/>
        </p:nvSpPr>
        <p:spPr bwMode="auto">
          <a:xfrm>
            <a:off x="5643563" y="4810125"/>
            <a:ext cx="23574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ctr" eaLnBrk="1" hangingPunct="1"/>
            <a:r>
              <a:rPr lang="ko-KR" altLang="en-US"/>
              <a:t>세장비에 따른 </a:t>
            </a:r>
            <a:r>
              <a:rPr lang="en-US" altLang="ko-KR" i="1">
                <a:latin typeface="Times New Roman" pitchFamily="18" charset="0"/>
              </a:rPr>
              <a:t>P-M</a:t>
            </a:r>
            <a:r>
              <a:rPr lang="en-US" altLang="ko-KR"/>
              <a:t> </a:t>
            </a:r>
            <a:r>
              <a:rPr lang="ko-KR" altLang="en-US"/>
              <a:t>상관도</a:t>
            </a:r>
          </a:p>
        </p:txBody>
      </p:sp>
      <p:graphicFrame>
        <p:nvGraphicFramePr>
          <p:cNvPr id="32772" name="Object 4"/>
          <p:cNvGraphicFramePr>
            <a:graphicFrameLocks noChangeAspect="1"/>
          </p:cNvGraphicFramePr>
          <p:nvPr/>
        </p:nvGraphicFramePr>
        <p:xfrm>
          <a:off x="1547813" y="1052513"/>
          <a:ext cx="2233612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7" name="Equation" r:id="rId8" imgW="1244520" imgH="419040" progId="Equation.3">
                  <p:embed/>
                </p:oleObj>
              </mc:Choice>
              <mc:Fallback>
                <p:oleObj name="Equation" r:id="rId8" imgW="124452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052513"/>
                        <a:ext cx="2233612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7" name="Rectangle 22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세장비</a:t>
            </a:r>
          </a:p>
        </p:txBody>
      </p:sp>
      <p:pic>
        <p:nvPicPr>
          <p:cNvPr id="32778" name="Picture 2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179388" y="1109663"/>
          <a:ext cx="6121400" cy="282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0" name="비트맵 이미지" r:id="rId4" imgW="8306960" imgH="3839111" progId="Paint.Picture">
                  <p:embed/>
                </p:oleObj>
              </mc:Choice>
              <mc:Fallback>
                <p:oleObj name="비트맵 이미지" r:id="rId4" imgW="8306960" imgH="3839111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109663"/>
                        <a:ext cx="6121400" cy="282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2" name="Rectangle 2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나선 철근량</a:t>
            </a:r>
          </a:p>
        </p:txBody>
      </p:sp>
      <p:pic>
        <p:nvPicPr>
          <p:cNvPr id="3380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4" name="Text Box 4"/>
          <p:cNvSpPr txBox="1">
            <a:spLocks noChangeArrowheads="1"/>
          </p:cNvSpPr>
          <p:nvPr/>
        </p:nvSpPr>
        <p:spPr bwMode="auto">
          <a:xfrm>
            <a:off x="227013" y="122238"/>
            <a:ext cx="201771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사용철근의 제한</a:t>
            </a:r>
          </a:p>
        </p:txBody>
      </p:sp>
      <p:sp>
        <p:nvSpPr>
          <p:cNvPr id="33805" name="Text Box 5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4.6 </a:t>
            </a:r>
            <a:r>
              <a:rPr lang="ko-KR" altLang="en-US">
                <a:solidFill>
                  <a:schemeClr val="bg1"/>
                </a:solidFill>
              </a:rPr>
              <a:t>철근 상세</a:t>
            </a:r>
          </a:p>
        </p:txBody>
      </p:sp>
      <p:sp>
        <p:nvSpPr>
          <p:cNvPr id="33806" name="Text Box 9"/>
          <p:cNvSpPr txBox="1">
            <a:spLocks noChangeArrowheads="1"/>
          </p:cNvSpPr>
          <p:nvPr/>
        </p:nvSpPr>
        <p:spPr bwMode="auto">
          <a:xfrm>
            <a:off x="6350000" y="981075"/>
            <a:ext cx="2663825" cy="1079500"/>
          </a:xfrm>
          <a:prstGeom prst="rect">
            <a:avLst/>
          </a:prstGeom>
          <a:solidFill>
            <a:srgbClr val="CADBF2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176213" indent="-176213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ko-KR" altLang="en-US">
                <a:solidFill>
                  <a:srgbClr val="A50021"/>
                </a:solidFill>
              </a:rPr>
              <a:t>수식 유도 방법 </a:t>
            </a:r>
            <a:r>
              <a:rPr lang="en-US" altLang="ko-KR">
                <a:solidFill>
                  <a:srgbClr val="A50021"/>
                </a:solidFill>
              </a:rPr>
              <a:t>: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ko-KR" altLang="en-US"/>
              <a:t>힘의 평형 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ko-KR" altLang="en-US"/>
              <a:t>쉘부분 파괴 후 저항 능력 ≥</a:t>
            </a:r>
            <a:r>
              <a:rPr lang="ko-KR" altLang="en-US">
                <a:sym typeface="Wingdings" pitchFamily="2" charset="2"/>
              </a:rPr>
              <a:t> </a:t>
            </a:r>
            <a:br>
              <a:rPr lang="ko-KR" altLang="en-US">
                <a:sym typeface="Wingdings" pitchFamily="2" charset="2"/>
              </a:rPr>
            </a:br>
            <a:r>
              <a:rPr lang="ko-KR" altLang="en-US">
                <a:sym typeface="Wingdings" pitchFamily="2" charset="2"/>
              </a:rPr>
              <a:t>쉘부분 파괴 전 저항 능력</a:t>
            </a:r>
            <a:endParaRPr lang="ko-KR" altLang="en-US"/>
          </a:p>
        </p:txBody>
      </p:sp>
      <p:sp>
        <p:nvSpPr>
          <p:cNvPr id="33807" name="Text Box 11"/>
          <p:cNvSpPr txBox="1">
            <a:spLocks noChangeArrowheads="1"/>
          </p:cNvSpPr>
          <p:nvPr/>
        </p:nvSpPr>
        <p:spPr bwMode="auto">
          <a:xfrm>
            <a:off x="250825" y="4149725"/>
            <a:ext cx="1546225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/>
              <a:t>1. </a:t>
            </a:r>
            <a:r>
              <a:rPr lang="ko-KR" altLang="en-US"/>
              <a:t>횡구속 응력 </a:t>
            </a:r>
            <a:r>
              <a:rPr lang="en-US" altLang="ko-KR"/>
              <a:t>: </a:t>
            </a:r>
          </a:p>
        </p:txBody>
      </p:sp>
      <p:sp>
        <p:nvSpPr>
          <p:cNvPr id="33808" name="Text Box 12"/>
          <p:cNvSpPr txBox="1">
            <a:spLocks noChangeArrowheads="1"/>
          </p:cNvSpPr>
          <p:nvPr/>
        </p:nvSpPr>
        <p:spPr bwMode="auto">
          <a:xfrm>
            <a:off x="250825" y="4735513"/>
            <a:ext cx="2938463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/>
              <a:t>2. </a:t>
            </a:r>
            <a:r>
              <a:rPr lang="ko-KR" altLang="en-US"/>
              <a:t>철근 안쪽 콘크리트 저항능력 </a:t>
            </a:r>
            <a:r>
              <a:rPr lang="en-US" altLang="ko-KR"/>
              <a:t>: </a:t>
            </a:r>
          </a:p>
        </p:txBody>
      </p:sp>
      <p:sp>
        <p:nvSpPr>
          <p:cNvPr id="33809" name="Text Box 15"/>
          <p:cNvSpPr txBox="1">
            <a:spLocks noChangeArrowheads="1"/>
          </p:cNvSpPr>
          <p:nvPr/>
        </p:nvSpPr>
        <p:spPr bwMode="auto">
          <a:xfrm>
            <a:off x="250825" y="5257800"/>
            <a:ext cx="2755900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/>
              <a:t>3. </a:t>
            </a:r>
            <a:r>
              <a:rPr lang="ko-KR" altLang="en-US"/>
              <a:t>코어 부분만에 의한 축강도 </a:t>
            </a:r>
            <a:r>
              <a:rPr lang="en-US" altLang="ko-KR"/>
              <a:t>: </a:t>
            </a:r>
          </a:p>
        </p:txBody>
      </p:sp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7408863" y="4005263"/>
          <a:ext cx="12668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1" name="비트맵 이미지" r:id="rId7" imgW="1476190" imgH="628571" progId="Paint.Picture">
                  <p:embed/>
                </p:oleObj>
              </mc:Choice>
              <mc:Fallback>
                <p:oleObj name="비트맵 이미지" r:id="rId7" imgW="1476190" imgH="628571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8863" y="4005263"/>
                        <a:ext cx="12668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Object 4"/>
          <p:cNvGraphicFramePr>
            <a:graphicFrameLocks noChangeAspect="1"/>
          </p:cNvGraphicFramePr>
          <p:nvPr/>
        </p:nvGraphicFramePr>
        <p:xfrm>
          <a:off x="3298825" y="4614863"/>
          <a:ext cx="3438525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2" name="비트맵 이미지" r:id="rId9" imgW="3790476" imgH="628571" progId="Paint.Picture">
                  <p:embed/>
                </p:oleObj>
              </mc:Choice>
              <mc:Fallback>
                <p:oleObj name="비트맵 이미지" r:id="rId9" imgW="3790476" imgH="628571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4614863"/>
                        <a:ext cx="3438525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7" name="Object 5"/>
          <p:cNvGraphicFramePr>
            <a:graphicFrameLocks noChangeAspect="1"/>
          </p:cNvGraphicFramePr>
          <p:nvPr/>
        </p:nvGraphicFramePr>
        <p:xfrm>
          <a:off x="2717800" y="4049713"/>
          <a:ext cx="33274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3" name="비트맵 이미지" r:id="rId11" imgW="3666667" imgH="552527" progId="Paint.Picture">
                  <p:embed/>
                </p:oleObj>
              </mc:Choice>
              <mc:Fallback>
                <p:oleObj name="비트맵 이미지" r:id="rId11" imgW="3666667" imgH="552527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800" y="4049713"/>
                        <a:ext cx="332740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810" name="Group 27"/>
          <p:cNvGrpSpPr>
            <a:grpSpLocks/>
          </p:cNvGrpSpPr>
          <p:nvPr/>
        </p:nvGrpSpPr>
        <p:grpSpPr bwMode="auto">
          <a:xfrm>
            <a:off x="3036888" y="5229225"/>
            <a:ext cx="3498850" cy="923925"/>
            <a:chOff x="1913" y="3197"/>
            <a:chExt cx="2204" cy="582"/>
          </a:xfrm>
        </p:grpSpPr>
        <p:graphicFrame>
          <p:nvGraphicFramePr>
            <p:cNvPr id="33801" name="Object 9"/>
            <p:cNvGraphicFramePr>
              <a:graphicFrameLocks noChangeAspect="1"/>
            </p:cNvGraphicFramePr>
            <p:nvPr/>
          </p:nvGraphicFramePr>
          <p:xfrm>
            <a:off x="1913" y="3197"/>
            <a:ext cx="2204" cy="5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44" name="비트맵 이미지" r:id="rId13" imgW="3858164" imgH="1019048" progId="Paint.Picture">
                    <p:embed/>
                  </p:oleObj>
                </mc:Choice>
                <mc:Fallback>
                  <p:oleObj name="비트맵 이미지" r:id="rId13" imgW="3858164" imgH="1019048" progId="Paint.Picture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3" y="3197"/>
                          <a:ext cx="2204" cy="5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rgbClr val="A50021"/>
                              </a:solidFill>
                              <a:miter lim="800000"/>
                              <a:headEnd/>
                              <a:tailEnd type="none" w="lg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23" name="Rectangle 20"/>
            <p:cNvSpPr>
              <a:spLocks noChangeArrowheads="1"/>
            </p:cNvSpPr>
            <p:nvPr/>
          </p:nvSpPr>
          <p:spPr bwMode="auto">
            <a:xfrm>
              <a:off x="3271" y="3428"/>
              <a:ext cx="830" cy="346"/>
            </a:xfrm>
            <a:prstGeom prst="rect">
              <a:avLst/>
            </a:prstGeom>
            <a:noFill/>
            <a:ln w="25400">
              <a:solidFill>
                <a:srgbClr val="A50021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</p:grpSp>
      <p:grpSp>
        <p:nvGrpSpPr>
          <p:cNvPr id="33811" name="Group 26"/>
          <p:cNvGrpSpPr>
            <a:grpSpLocks/>
          </p:cNvGrpSpPr>
          <p:nvPr/>
        </p:nvGrpSpPr>
        <p:grpSpPr bwMode="auto">
          <a:xfrm>
            <a:off x="1408113" y="5794375"/>
            <a:ext cx="6908800" cy="1019175"/>
            <a:chOff x="887" y="3511"/>
            <a:chExt cx="4352" cy="642"/>
          </a:xfrm>
        </p:grpSpPr>
        <p:graphicFrame>
          <p:nvGraphicFramePr>
            <p:cNvPr id="33799" name="Object 7"/>
            <p:cNvGraphicFramePr>
              <a:graphicFrameLocks noChangeAspect="1"/>
            </p:cNvGraphicFramePr>
            <p:nvPr/>
          </p:nvGraphicFramePr>
          <p:xfrm>
            <a:off x="4341" y="3511"/>
            <a:ext cx="898" cy="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45" name="비트맵 이미지" r:id="rId15" imgW="1571844" imgH="333333" progId="Paint.Picture">
                    <p:embed/>
                  </p:oleObj>
                </mc:Choice>
                <mc:Fallback>
                  <p:oleObj name="비트맵 이미지" r:id="rId15" imgW="1571844" imgH="333333" progId="Paint.Picture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1" y="3511"/>
                          <a:ext cx="898" cy="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rgbClr val="A50021"/>
                              </a:solidFill>
                              <a:miter lim="800000"/>
                              <a:headEnd/>
                              <a:tailEnd type="none" w="lg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820" name="Group 25"/>
            <p:cNvGrpSpPr>
              <a:grpSpLocks/>
            </p:cNvGrpSpPr>
            <p:nvPr/>
          </p:nvGrpSpPr>
          <p:grpSpPr bwMode="auto">
            <a:xfrm>
              <a:off x="887" y="3681"/>
              <a:ext cx="4235" cy="472"/>
              <a:chOff x="887" y="3681"/>
              <a:chExt cx="4235" cy="472"/>
            </a:xfrm>
          </p:grpSpPr>
          <p:graphicFrame>
            <p:nvGraphicFramePr>
              <p:cNvPr id="33800" name="Object 8"/>
              <p:cNvGraphicFramePr>
                <a:graphicFrameLocks noChangeAspect="1"/>
              </p:cNvGraphicFramePr>
              <p:nvPr/>
            </p:nvGraphicFramePr>
            <p:xfrm>
              <a:off x="887" y="3783"/>
              <a:ext cx="4235" cy="3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46" name="비트맵 이미지" r:id="rId17" imgW="7411485" imgH="647619" progId="Paint.Picture">
                      <p:embed/>
                    </p:oleObj>
                  </mc:Choice>
                  <mc:Fallback>
                    <p:oleObj name="비트맵 이미지" r:id="rId17" imgW="7411485" imgH="647619" progId="Paint.Picture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87" y="3783"/>
                            <a:ext cx="4235" cy="3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5400">
                                <a:solidFill>
                                  <a:srgbClr val="A50021"/>
                                </a:solidFill>
                                <a:miter lim="800000"/>
                                <a:headEnd/>
                                <a:tailEnd type="none" w="lg" len="lg"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3821" name="Rectangle 22"/>
              <p:cNvSpPr>
                <a:spLocks noChangeArrowheads="1"/>
              </p:cNvSpPr>
              <p:nvPr/>
            </p:nvSpPr>
            <p:spPr bwMode="auto">
              <a:xfrm>
                <a:off x="3956" y="3875"/>
                <a:ext cx="177" cy="194"/>
              </a:xfrm>
              <a:prstGeom prst="rect">
                <a:avLst/>
              </a:prstGeom>
              <a:noFill/>
              <a:ln w="25400">
                <a:solidFill>
                  <a:srgbClr val="A50021"/>
                </a:solidFill>
                <a:miter lim="800000"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33822" name="Line 23"/>
              <p:cNvSpPr>
                <a:spLocks noChangeShapeType="1"/>
              </p:cNvSpPr>
              <p:nvPr/>
            </p:nvSpPr>
            <p:spPr bwMode="auto">
              <a:xfrm flipV="1">
                <a:off x="4134" y="3681"/>
                <a:ext cx="211" cy="203"/>
              </a:xfrm>
              <a:prstGeom prst="line">
                <a:avLst/>
              </a:prstGeom>
              <a:noFill/>
              <a:ln w="25400">
                <a:solidFill>
                  <a:srgbClr val="A5002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/>
              <a:lstStyle/>
              <a:p>
                <a:endParaRPr lang="ko-KR" altLang="en-US"/>
              </a:p>
            </p:txBody>
          </p:sp>
        </p:grpSp>
      </p:grpSp>
      <p:sp>
        <p:nvSpPr>
          <p:cNvPr id="33812" name="AutoShape 28"/>
          <p:cNvSpPr>
            <a:spLocks noChangeAspect="1" noChangeArrowheads="1"/>
          </p:cNvSpPr>
          <p:nvPr/>
        </p:nvSpPr>
        <p:spPr bwMode="auto">
          <a:xfrm>
            <a:off x="6226175" y="4149725"/>
            <a:ext cx="1009650" cy="288925"/>
          </a:xfrm>
          <a:prstGeom prst="rightArrow">
            <a:avLst>
              <a:gd name="adj1" fmla="val 67259"/>
              <a:gd name="adj2" fmla="val 167024"/>
            </a:avLst>
          </a:prstGeom>
          <a:gradFill rotWithShape="1">
            <a:gsLst>
              <a:gs pos="0">
                <a:srgbClr val="203F7E">
                  <a:alpha val="0"/>
                </a:srgbClr>
              </a:gs>
              <a:gs pos="100000">
                <a:srgbClr val="2342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33813" name="Picture 30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2420938"/>
            <a:ext cx="2519363" cy="1385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814" name="Line 33"/>
          <p:cNvSpPr>
            <a:spLocks noChangeShapeType="1"/>
          </p:cNvSpPr>
          <p:nvPr/>
        </p:nvSpPr>
        <p:spPr bwMode="auto">
          <a:xfrm flipV="1">
            <a:off x="6145213" y="1328738"/>
            <a:ext cx="0" cy="371475"/>
          </a:xfrm>
          <a:prstGeom prst="line">
            <a:avLst/>
          </a:prstGeom>
          <a:noFill/>
          <a:ln w="25400">
            <a:solidFill>
              <a:srgbClr val="A5002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/>
          <a:lstStyle/>
          <a:p>
            <a:endParaRPr lang="ko-KR" altLang="en-US"/>
          </a:p>
        </p:txBody>
      </p:sp>
      <p:graphicFrame>
        <p:nvGraphicFramePr>
          <p:cNvPr id="33798" name="Object 6"/>
          <p:cNvGraphicFramePr>
            <a:graphicFrameLocks noChangeAspect="1"/>
          </p:cNvGraphicFramePr>
          <p:nvPr/>
        </p:nvGraphicFramePr>
        <p:xfrm>
          <a:off x="1670050" y="4143375"/>
          <a:ext cx="84137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7" name="Equation" r:id="rId20" imgW="609480" imgH="253800" progId="Equation.3">
                  <p:embed/>
                </p:oleObj>
              </mc:Choice>
              <mc:Fallback>
                <p:oleObj name="Equation" r:id="rId20" imgW="609480" imgH="253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0050" y="4143375"/>
                        <a:ext cx="841375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15" name="AutoShape 35"/>
          <p:cNvSpPr>
            <a:spLocks noChangeArrowheads="1"/>
          </p:cNvSpPr>
          <p:nvPr/>
        </p:nvSpPr>
        <p:spPr bwMode="auto">
          <a:xfrm>
            <a:off x="7740650" y="5157788"/>
            <a:ext cx="360363" cy="576262"/>
          </a:xfrm>
          <a:prstGeom prst="can">
            <a:avLst>
              <a:gd name="adj" fmla="val 39978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33816" name="Line 36"/>
          <p:cNvSpPr>
            <a:spLocks noChangeShapeType="1"/>
          </p:cNvSpPr>
          <p:nvPr/>
        </p:nvSpPr>
        <p:spPr bwMode="auto">
          <a:xfrm flipH="1">
            <a:off x="7923213" y="4941888"/>
            <a:ext cx="393700" cy="287337"/>
          </a:xfrm>
          <a:prstGeom prst="line">
            <a:avLst/>
          </a:prstGeom>
          <a:noFill/>
          <a:ln w="25400">
            <a:solidFill>
              <a:srgbClr val="A5002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/>
          <a:lstStyle/>
          <a:p>
            <a:endParaRPr lang="ko-KR" altLang="en-US"/>
          </a:p>
        </p:txBody>
      </p:sp>
      <p:sp>
        <p:nvSpPr>
          <p:cNvPr id="33817" name="Text Box 37"/>
          <p:cNvSpPr txBox="1">
            <a:spLocks noChangeArrowheads="1"/>
          </p:cNvSpPr>
          <p:nvPr/>
        </p:nvSpPr>
        <p:spPr bwMode="auto">
          <a:xfrm>
            <a:off x="8297863" y="4699000"/>
            <a:ext cx="358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 i="1">
                <a:latin typeface="Times New Roman" pitchFamily="18" charset="0"/>
              </a:rPr>
              <a:t>V</a:t>
            </a:r>
            <a:r>
              <a:rPr lang="en-US" altLang="ko-KR" i="1" baseline="-25000">
                <a:latin typeface="Times New Roman" pitchFamily="18" charset="0"/>
              </a:rPr>
              <a:t>s</a:t>
            </a:r>
          </a:p>
        </p:txBody>
      </p:sp>
      <p:sp>
        <p:nvSpPr>
          <p:cNvPr id="33818" name="Text Box 39"/>
          <p:cNvSpPr txBox="1">
            <a:spLocks noChangeArrowheads="1"/>
          </p:cNvSpPr>
          <p:nvPr/>
        </p:nvSpPr>
        <p:spPr bwMode="auto">
          <a:xfrm>
            <a:off x="8459788" y="5257800"/>
            <a:ext cx="260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 i="1">
                <a:latin typeface="Times New Roman" pitchFamily="18" charset="0"/>
              </a:rPr>
              <a:t>s</a:t>
            </a:r>
          </a:p>
        </p:txBody>
      </p:sp>
      <p:sp>
        <p:nvSpPr>
          <p:cNvPr id="33819" name="오른쪽 중괄호 31"/>
          <p:cNvSpPr>
            <a:spLocks/>
          </p:cNvSpPr>
          <p:nvPr/>
        </p:nvSpPr>
        <p:spPr bwMode="auto">
          <a:xfrm>
            <a:off x="8181975" y="5229225"/>
            <a:ext cx="215900" cy="431800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179388" y="1109663"/>
          <a:ext cx="6121400" cy="282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0" name="비트맵 이미지" r:id="rId4" imgW="8306960" imgH="3839111" progId="Paint.Picture">
                  <p:embed/>
                </p:oleObj>
              </mc:Choice>
              <mc:Fallback>
                <p:oleObj name="비트맵 이미지" r:id="rId4" imgW="8306960" imgH="3839111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109663"/>
                        <a:ext cx="6121400" cy="282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Rectangle 3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나선 철근량</a:t>
            </a:r>
          </a:p>
        </p:txBody>
      </p:sp>
      <p:pic>
        <p:nvPicPr>
          <p:cNvPr id="3482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4" name="Text Box 5"/>
          <p:cNvSpPr txBox="1">
            <a:spLocks noChangeArrowheads="1"/>
          </p:cNvSpPr>
          <p:nvPr/>
        </p:nvSpPr>
        <p:spPr bwMode="auto">
          <a:xfrm>
            <a:off x="227013" y="122238"/>
            <a:ext cx="201771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사용철근의 제한</a:t>
            </a:r>
          </a:p>
        </p:txBody>
      </p:sp>
      <p:sp>
        <p:nvSpPr>
          <p:cNvPr id="34825" name="Text Box 6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4.6 </a:t>
            </a:r>
            <a:r>
              <a:rPr lang="ko-KR" altLang="en-US">
                <a:solidFill>
                  <a:schemeClr val="bg1"/>
                </a:solidFill>
              </a:rPr>
              <a:t>철근 상세</a:t>
            </a:r>
          </a:p>
        </p:txBody>
      </p:sp>
      <p:sp>
        <p:nvSpPr>
          <p:cNvPr id="34826" name="Text Box 7"/>
          <p:cNvSpPr txBox="1">
            <a:spLocks noChangeArrowheads="1"/>
          </p:cNvSpPr>
          <p:nvPr/>
        </p:nvSpPr>
        <p:spPr bwMode="auto">
          <a:xfrm>
            <a:off x="6350000" y="1860550"/>
            <a:ext cx="2663825" cy="1439863"/>
          </a:xfrm>
          <a:prstGeom prst="rect">
            <a:avLst/>
          </a:prstGeom>
          <a:solidFill>
            <a:srgbClr val="CADBF2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176213" indent="-176213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ko-KR" altLang="en-US">
                <a:solidFill>
                  <a:srgbClr val="A50021"/>
                </a:solidFill>
              </a:rPr>
              <a:t>수식 유도 방법 </a:t>
            </a:r>
            <a:r>
              <a:rPr lang="en-US" altLang="ko-KR">
                <a:solidFill>
                  <a:srgbClr val="A50021"/>
                </a:solidFill>
              </a:rPr>
              <a:t>: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ko-KR" altLang="en-US"/>
              <a:t>힘의 평형 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ko-KR" altLang="en-US"/>
              <a:t>쉘부분 파괴 후 저항 능력 ≥</a:t>
            </a:r>
            <a:r>
              <a:rPr lang="ko-KR" altLang="en-US">
                <a:sym typeface="Wingdings" pitchFamily="2" charset="2"/>
              </a:rPr>
              <a:t> </a:t>
            </a:r>
            <a:br>
              <a:rPr lang="ko-KR" altLang="en-US">
                <a:sym typeface="Wingdings" pitchFamily="2" charset="2"/>
              </a:rPr>
            </a:br>
            <a:r>
              <a:rPr lang="ko-KR" altLang="en-US">
                <a:sym typeface="Wingdings" pitchFamily="2" charset="2"/>
              </a:rPr>
              <a:t>쉘부분 파괴 전 저항 능력</a:t>
            </a:r>
            <a:endParaRPr lang="ko-KR" altLang="en-US"/>
          </a:p>
        </p:txBody>
      </p:sp>
      <p:sp>
        <p:nvSpPr>
          <p:cNvPr id="34827" name="Text Box 9"/>
          <p:cNvSpPr txBox="1">
            <a:spLocks noChangeArrowheads="1"/>
          </p:cNvSpPr>
          <p:nvPr/>
        </p:nvSpPr>
        <p:spPr bwMode="auto">
          <a:xfrm>
            <a:off x="250825" y="4149725"/>
            <a:ext cx="2333625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/>
              <a:t>4. </a:t>
            </a:r>
            <a:r>
              <a:rPr lang="ko-KR" altLang="en-US"/>
              <a:t>연성거동을 위한 조건 </a:t>
            </a:r>
            <a:r>
              <a:rPr lang="en-US" altLang="ko-KR"/>
              <a:t>: </a:t>
            </a:r>
          </a:p>
        </p:txBody>
      </p:sp>
      <p:graphicFrame>
        <p:nvGraphicFramePr>
          <p:cNvPr id="34819" name="Object 3"/>
          <p:cNvGraphicFramePr>
            <a:graphicFrameLocks noChangeAspect="1"/>
          </p:cNvGraphicFramePr>
          <p:nvPr/>
        </p:nvGraphicFramePr>
        <p:xfrm>
          <a:off x="2484438" y="4021138"/>
          <a:ext cx="397192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1" name="비트맵 이미지" r:id="rId7" imgW="4563112" imgH="1066667" progId="Paint.Picture">
                  <p:embed/>
                </p:oleObj>
              </mc:Choice>
              <mc:Fallback>
                <p:oleObj name="비트맵 이미지" r:id="rId7" imgW="4563112" imgH="1066667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021138"/>
                        <a:ext cx="3971925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2051050" y="5013325"/>
          <a:ext cx="4679950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2" name="비트맵 이미지" r:id="rId9" imgW="5544324" imgH="1257476" progId="Paint.Picture">
                  <p:embed/>
                </p:oleObj>
              </mc:Choice>
              <mc:Fallback>
                <p:oleObj name="비트맵 이미지" r:id="rId9" imgW="5544324" imgH="1257476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013325"/>
                        <a:ext cx="4679950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8" name="AutoShape 16"/>
          <p:cNvSpPr>
            <a:spLocks noChangeAspect="1" noChangeArrowheads="1"/>
          </p:cNvSpPr>
          <p:nvPr/>
        </p:nvSpPr>
        <p:spPr bwMode="auto">
          <a:xfrm>
            <a:off x="1187450" y="5157788"/>
            <a:ext cx="792163" cy="649287"/>
          </a:xfrm>
          <a:prstGeom prst="rightArrow">
            <a:avLst>
              <a:gd name="adj1" fmla="val 60435"/>
              <a:gd name="adj2" fmla="val 58410"/>
            </a:avLst>
          </a:prstGeom>
          <a:gradFill rotWithShape="1">
            <a:gsLst>
              <a:gs pos="0">
                <a:srgbClr val="203F7E">
                  <a:alpha val="0"/>
                </a:srgbClr>
              </a:gs>
              <a:gs pos="100000">
                <a:srgbClr val="2342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2051050" y="6092825"/>
          <a:ext cx="50419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3" name="비트맵 이미지" r:id="rId11" imgW="5582429" imgH="628571" progId="Paint.Picture">
                  <p:embed/>
                </p:oleObj>
              </mc:Choice>
              <mc:Fallback>
                <p:oleObj name="비트맵 이미지" r:id="rId11" imgW="5582429" imgH="628571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6092825"/>
                        <a:ext cx="50419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9" name="Text Box 18"/>
          <p:cNvSpPr txBox="1">
            <a:spLocks noChangeArrowheads="1"/>
          </p:cNvSpPr>
          <p:nvPr/>
        </p:nvSpPr>
        <p:spPr bwMode="auto">
          <a:xfrm>
            <a:off x="250825" y="6238875"/>
            <a:ext cx="1968500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/>
              <a:t>5. </a:t>
            </a:r>
            <a:r>
              <a:rPr lang="ko-KR" altLang="en-US"/>
              <a:t>장기 하중인 경우 </a:t>
            </a:r>
            <a:r>
              <a:rPr lang="en-US" altLang="ko-KR"/>
              <a:t>: </a:t>
            </a:r>
          </a:p>
        </p:txBody>
      </p:sp>
      <p:sp>
        <p:nvSpPr>
          <p:cNvPr id="34830" name="Rectangle 19"/>
          <p:cNvSpPr>
            <a:spLocks noChangeArrowheads="1"/>
          </p:cNvSpPr>
          <p:nvPr/>
        </p:nvSpPr>
        <p:spPr bwMode="auto">
          <a:xfrm>
            <a:off x="2627313" y="6165850"/>
            <a:ext cx="447675" cy="223838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34831" name="Rectangle 20"/>
          <p:cNvSpPr>
            <a:spLocks noChangeArrowheads="1"/>
          </p:cNvSpPr>
          <p:nvPr/>
        </p:nvSpPr>
        <p:spPr bwMode="auto">
          <a:xfrm>
            <a:off x="5703888" y="6183313"/>
            <a:ext cx="385762" cy="185737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179388" y="1109663"/>
          <a:ext cx="6121400" cy="282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2" name="비트맵 이미지" r:id="rId4" imgW="8306960" imgH="3839111" progId="Paint.Picture">
                  <p:embed/>
                </p:oleObj>
              </mc:Choice>
              <mc:Fallback>
                <p:oleObj name="비트맵 이미지" r:id="rId4" imgW="8306960" imgH="3839111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109663"/>
                        <a:ext cx="6121400" cy="282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5" name="Rectangle 3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나선 철근량</a:t>
            </a:r>
          </a:p>
        </p:txBody>
      </p:sp>
      <p:pic>
        <p:nvPicPr>
          <p:cNvPr id="3584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Text Box 5"/>
          <p:cNvSpPr txBox="1">
            <a:spLocks noChangeArrowheads="1"/>
          </p:cNvSpPr>
          <p:nvPr/>
        </p:nvSpPr>
        <p:spPr bwMode="auto">
          <a:xfrm>
            <a:off x="227013" y="122238"/>
            <a:ext cx="201771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사용철근의 제한</a:t>
            </a:r>
          </a:p>
        </p:txBody>
      </p:sp>
      <p:sp>
        <p:nvSpPr>
          <p:cNvPr id="35848" name="Text Box 6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4.6 </a:t>
            </a:r>
            <a:r>
              <a:rPr lang="ko-KR" altLang="en-US">
                <a:solidFill>
                  <a:schemeClr val="bg1"/>
                </a:solidFill>
              </a:rPr>
              <a:t>철근 상세</a:t>
            </a:r>
          </a:p>
        </p:txBody>
      </p:sp>
      <p:sp>
        <p:nvSpPr>
          <p:cNvPr id="35849" name="Text Box 7"/>
          <p:cNvSpPr txBox="1">
            <a:spLocks noChangeArrowheads="1"/>
          </p:cNvSpPr>
          <p:nvPr/>
        </p:nvSpPr>
        <p:spPr bwMode="auto">
          <a:xfrm>
            <a:off x="6350000" y="1860550"/>
            <a:ext cx="2663825" cy="1439863"/>
          </a:xfrm>
          <a:prstGeom prst="rect">
            <a:avLst/>
          </a:prstGeom>
          <a:solidFill>
            <a:srgbClr val="CADBF2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176213" indent="-176213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ko-KR" altLang="en-US">
                <a:solidFill>
                  <a:srgbClr val="A50021"/>
                </a:solidFill>
              </a:rPr>
              <a:t>수식 유도 방법 </a:t>
            </a:r>
            <a:r>
              <a:rPr lang="en-US" altLang="ko-KR">
                <a:solidFill>
                  <a:srgbClr val="A50021"/>
                </a:solidFill>
              </a:rPr>
              <a:t>: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ko-KR" altLang="en-US"/>
              <a:t>힘의 평형 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ko-KR" altLang="en-US"/>
              <a:t>쉘부분 파괴 후 저항 능력 ≥</a:t>
            </a:r>
            <a:r>
              <a:rPr lang="ko-KR" altLang="en-US">
                <a:sym typeface="Wingdings" pitchFamily="2" charset="2"/>
              </a:rPr>
              <a:t> </a:t>
            </a:r>
            <a:br>
              <a:rPr lang="ko-KR" altLang="en-US">
                <a:sym typeface="Wingdings" pitchFamily="2" charset="2"/>
              </a:rPr>
            </a:br>
            <a:r>
              <a:rPr lang="ko-KR" altLang="en-US">
                <a:sym typeface="Wingdings" pitchFamily="2" charset="2"/>
              </a:rPr>
              <a:t>쉘부분 파괴 전 저항 능력</a:t>
            </a:r>
            <a:endParaRPr lang="ko-KR" altLang="en-US"/>
          </a:p>
        </p:txBody>
      </p:sp>
      <p:sp>
        <p:nvSpPr>
          <p:cNvPr id="35850" name="Text Box 8"/>
          <p:cNvSpPr txBox="1">
            <a:spLocks noChangeArrowheads="1"/>
          </p:cNvSpPr>
          <p:nvPr/>
        </p:nvSpPr>
        <p:spPr bwMode="auto">
          <a:xfrm>
            <a:off x="250825" y="4149725"/>
            <a:ext cx="1546225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/>
              <a:t>6. </a:t>
            </a:r>
            <a:r>
              <a:rPr lang="ko-KR" altLang="en-US"/>
              <a:t>나선 철근비 </a:t>
            </a:r>
            <a:r>
              <a:rPr lang="en-US" altLang="ko-KR"/>
              <a:t>: </a:t>
            </a:r>
          </a:p>
        </p:txBody>
      </p:sp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1979613" y="3938588"/>
          <a:ext cx="6048375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3" name="비트맵 이미지" r:id="rId7" imgW="6342857" imgH="714286" progId="Paint.Picture">
                  <p:embed/>
                </p:oleObj>
              </mc:Choice>
              <mc:Fallback>
                <p:oleObj name="비트맵 이미지" r:id="rId7" imgW="6342857" imgH="714286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938588"/>
                        <a:ext cx="6048375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1" name="Text Box 17"/>
          <p:cNvSpPr txBox="1">
            <a:spLocks noChangeArrowheads="1"/>
          </p:cNvSpPr>
          <p:nvPr/>
        </p:nvSpPr>
        <p:spPr bwMode="auto">
          <a:xfrm>
            <a:off x="250825" y="4986338"/>
            <a:ext cx="2276475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/>
              <a:t>7. </a:t>
            </a:r>
            <a:r>
              <a:rPr lang="ko-KR" altLang="en-US"/>
              <a:t>구조설계기준의 규정 </a:t>
            </a:r>
            <a:r>
              <a:rPr lang="en-US" altLang="ko-KR"/>
              <a:t>: </a:t>
            </a:r>
          </a:p>
        </p:txBody>
      </p:sp>
      <p:graphicFrame>
        <p:nvGraphicFramePr>
          <p:cNvPr id="35844" name="Object 4"/>
          <p:cNvGraphicFramePr>
            <a:graphicFrameLocks noChangeAspect="1"/>
          </p:cNvGraphicFramePr>
          <p:nvPr/>
        </p:nvGraphicFramePr>
        <p:xfrm>
          <a:off x="2555875" y="4854575"/>
          <a:ext cx="27432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4" name="비트맵 이미지" r:id="rId9" imgW="2742857" imgH="590476" progId="Paint.Picture">
                  <p:embed/>
                </p:oleObj>
              </mc:Choice>
              <mc:Fallback>
                <p:oleObj name="비트맵 이미지" r:id="rId9" imgW="2742857" imgH="590476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854575"/>
                        <a:ext cx="27432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2" name="Line 19"/>
          <p:cNvSpPr>
            <a:spLocks noChangeShapeType="1"/>
          </p:cNvSpPr>
          <p:nvPr/>
        </p:nvSpPr>
        <p:spPr bwMode="auto">
          <a:xfrm>
            <a:off x="5292725" y="4652963"/>
            <a:ext cx="2735263" cy="0"/>
          </a:xfrm>
          <a:prstGeom prst="line">
            <a:avLst/>
          </a:prstGeom>
          <a:noFill/>
          <a:ln w="25400">
            <a:solidFill>
              <a:srgbClr val="A5002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/>
          <a:lstStyle/>
          <a:p>
            <a:endParaRPr lang="ko-KR" altLang="en-US"/>
          </a:p>
        </p:txBody>
      </p:sp>
      <p:sp>
        <p:nvSpPr>
          <p:cNvPr id="35853" name="Text Box 20"/>
          <p:cNvSpPr txBox="1">
            <a:spLocks noChangeArrowheads="1"/>
          </p:cNvSpPr>
          <p:nvPr/>
        </p:nvSpPr>
        <p:spPr bwMode="auto">
          <a:xfrm>
            <a:off x="6137275" y="4654550"/>
            <a:ext cx="968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/>
              <a:t>너무 복잡</a:t>
            </a:r>
          </a:p>
        </p:txBody>
      </p:sp>
      <p:sp>
        <p:nvSpPr>
          <p:cNvPr id="35854" name="Rectangle 21"/>
          <p:cNvSpPr>
            <a:spLocks noChangeArrowheads="1"/>
          </p:cNvSpPr>
          <p:nvPr/>
        </p:nvSpPr>
        <p:spPr bwMode="auto">
          <a:xfrm>
            <a:off x="3132138" y="4221163"/>
            <a:ext cx="504825" cy="236537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35855" name="Line 22"/>
          <p:cNvSpPr>
            <a:spLocks noChangeShapeType="1"/>
          </p:cNvSpPr>
          <p:nvPr/>
        </p:nvSpPr>
        <p:spPr bwMode="auto">
          <a:xfrm>
            <a:off x="3397250" y="4437063"/>
            <a:ext cx="0" cy="504825"/>
          </a:xfrm>
          <a:prstGeom prst="line">
            <a:avLst/>
          </a:prstGeom>
          <a:noFill/>
          <a:ln w="25400">
            <a:solidFill>
              <a:srgbClr val="A5002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주 철근량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227013" y="122238"/>
            <a:ext cx="201771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사용철근의 제한</a:t>
            </a:r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4.6 </a:t>
            </a:r>
            <a:r>
              <a:rPr lang="ko-KR" altLang="en-US">
                <a:solidFill>
                  <a:schemeClr val="bg1"/>
                </a:solidFill>
              </a:rPr>
              <a:t>철근 상세</a:t>
            </a:r>
          </a:p>
        </p:txBody>
      </p:sp>
      <p:sp>
        <p:nvSpPr>
          <p:cNvPr id="36871" name="Text Box 16"/>
          <p:cNvSpPr txBox="1">
            <a:spLocks noChangeArrowheads="1"/>
          </p:cNvSpPr>
          <p:nvPr/>
        </p:nvSpPr>
        <p:spPr bwMode="auto">
          <a:xfrm>
            <a:off x="627063" y="1401763"/>
            <a:ext cx="8193087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68288" indent="-268288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ko-KR" sz="1800"/>
              <a:t>1%(</a:t>
            </a:r>
            <a:r>
              <a:rPr lang="ko-KR" altLang="en-US" sz="1800"/>
              <a:t>최소 철근비</a:t>
            </a:r>
            <a:r>
              <a:rPr lang="en-US" altLang="ko-KR" sz="1800"/>
              <a:t>) ≤ </a:t>
            </a:r>
            <a:r>
              <a:rPr lang="el-GR" altLang="ko-KR" sz="1800"/>
              <a:t>ρ</a:t>
            </a:r>
            <a:r>
              <a:rPr lang="en-US" altLang="ko-KR" sz="1800"/>
              <a:t> </a:t>
            </a:r>
            <a:r>
              <a:rPr lang="el-GR" altLang="ko-KR" sz="1800"/>
              <a:t>≤</a:t>
            </a:r>
            <a:r>
              <a:rPr lang="en-US" altLang="ko-KR" sz="1800"/>
              <a:t> 8%(</a:t>
            </a:r>
            <a:r>
              <a:rPr lang="ko-KR" altLang="en-US" sz="1800"/>
              <a:t>최대 철근비</a:t>
            </a:r>
            <a:r>
              <a:rPr lang="en-US" altLang="ko-KR" sz="1800"/>
              <a:t>) </a:t>
            </a:r>
          </a:p>
        </p:txBody>
      </p:sp>
      <p:sp>
        <p:nvSpPr>
          <p:cNvPr id="36872" name="Rectangle 17"/>
          <p:cNvSpPr>
            <a:spLocks noChangeArrowheads="1"/>
          </p:cNvSpPr>
          <p:nvPr/>
        </p:nvSpPr>
        <p:spPr bwMode="auto">
          <a:xfrm>
            <a:off x="504825" y="19716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최소 철근비</a:t>
            </a:r>
          </a:p>
        </p:txBody>
      </p:sp>
      <p:pic>
        <p:nvPicPr>
          <p:cNvPr id="36873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20066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4" name="Text Box 19"/>
          <p:cNvSpPr txBox="1">
            <a:spLocks noChangeArrowheads="1"/>
          </p:cNvSpPr>
          <p:nvPr/>
        </p:nvSpPr>
        <p:spPr bwMode="auto">
          <a:xfrm>
            <a:off x="627063" y="2360613"/>
            <a:ext cx="4089400" cy="7794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68288" indent="-268288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ko-KR" altLang="en-US" sz="1800"/>
              <a:t>편심 하중에 대한 고려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ko-KR" altLang="en-US" sz="1800"/>
              <a:t>크리프</a:t>
            </a:r>
            <a:r>
              <a:rPr lang="en-US" altLang="ko-KR" sz="1800"/>
              <a:t>, </a:t>
            </a:r>
            <a:r>
              <a:rPr lang="ko-KR" altLang="en-US" sz="1800"/>
              <a:t>건조수축 변형에 대한 고려</a:t>
            </a: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5148263" y="1506538"/>
          <a:ext cx="3887787" cy="287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5" name="Graph" r:id="rId5" imgW="4132800" imgH="3057120" progId="Origin50.Graph">
                  <p:embed/>
                </p:oleObj>
              </mc:Choice>
              <mc:Fallback>
                <p:oleObj name="Graph" r:id="rId5" imgW="4132800" imgH="3057120" progId="Origin50.Grap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1506538"/>
                        <a:ext cx="3887787" cy="287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5" name="Text Box 22"/>
          <p:cNvSpPr txBox="1">
            <a:spLocks noChangeArrowheads="1"/>
          </p:cNvSpPr>
          <p:nvPr/>
        </p:nvSpPr>
        <p:spPr bwMode="auto">
          <a:xfrm>
            <a:off x="5187950" y="1125538"/>
            <a:ext cx="3921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rgbClr val="000066"/>
                </a:solidFill>
              </a:rPr>
              <a:t>장기 변형에 의한 응력 재분배 </a:t>
            </a:r>
            <a:r>
              <a:rPr lang="en-US" altLang="ko-KR">
                <a:solidFill>
                  <a:srgbClr val="000066"/>
                </a:solidFill>
              </a:rPr>
              <a:t>(</a:t>
            </a:r>
            <a:r>
              <a:rPr lang="ko-KR" altLang="en-US">
                <a:solidFill>
                  <a:srgbClr val="000066"/>
                </a:solidFill>
              </a:rPr>
              <a:t>초기응력 동일</a:t>
            </a:r>
            <a:r>
              <a:rPr lang="en-US" altLang="ko-KR">
                <a:solidFill>
                  <a:srgbClr val="000066"/>
                </a:solidFill>
              </a:rPr>
              <a:t>)</a:t>
            </a:r>
          </a:p>
        </p:txBody>
      </p:sp>
      <p:sp>
        <p:nvSpPr>
          <p:cNvPr id="36876" name="Text Box 23"/>
          <p:cNvSpPr txBox="1">
            <a:spLocks noChangeArrowheads="1"/>
          </p:cNvSpPr>
          <p:nvPr/>
        </p:nvSpPr>
        <p:spPr bwMode="auto">
          <a:xfrm>
            <a:off x="6300788" y="1628775"/>
            <a:ext cx="1885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 sz="1400"/>
              <a:t>1% </a:t>
            </a:r>
            <a:r>
              <a:rPr lang="ko-KR" altLang="en-US" sz="1400"/>
              <a:t>철근비의 철근 응력</a:t>
            </a:r>
          </a:p>
        </p:txBody>
      </p:sp>
      <p:sp>
        <p:nvSpPr>
          <p:cNvPr id="36877" name="Text Box 24"/>
          <p:cNvSpPr txBox="1">
            <a:spLocks noChangeArrowheads="1"/>
          </p:cNvSpPr>
          <p:nvPr/>
        </p:nvSpPr>
        <p:spPr bwMode="auto">
          <a:xfrm>
            <a:off x="6300788" y="2211388"/>
            <a:ext cx="1885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 sz="1400"/>
              <a:t>8% </a:t>
            </a:r>
            <a:r>
              <a:rPr lang="ko-KR" altLang="en-US" sz="1400"/>
              <a:t>철근비의 철근 응력</a:t>
            </a:r>
          </a:p>
        </p:txBody>
      </p:sp>
      <p:sp>
        <p:nvSpPr>
          <p:cNvPr id="36878" name="Text Box 25"/>
          <p:cNvSpPr txBox="1">
            <a:spLocks noChangeArrowheads="1"/>
          </p:cNvSpPr>
          <p:nvPr/>
        </p:nvSpPr>
        <p:spPr bwMode="auto">
          <a:xfrm>
            <a:off x="6300788" y="2813050"/>
            <a:ext cx="2206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 sz="1400"/>
              <a:t>1% </a:t>
            </a:r>
            <a:r>
              <a:rPr lang="ko-KR" altLang="en-US" sz="1400"/>
              <a:t>철근비의 콘크리트 응력</a:t>
            </a:r>
          </a:p>
        </p:txBody>
      </p:sp>
      <p:sp>
        <p:nvSpPr>
          <p:cNvPr id="36879" name="Text Box 26"/>
          <p:cNvSpPr txBox="1">
            <a:spLocks noChangeArrowheads="1"/>
          </p:cNvSpPr>
          <p:nvPr/>
        </p:nvSpPr>
        <p:spPr bwMode="auto">
          <a:xfrm>
            <a:off x="6300788" y="3176588"/>
            <a:ext cx="2206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 sz="1400"/>
              <a:t>8% </a:t>
            </a:r>
            <a:r>
              <a:rPr lang="ko-KR" altLang="en-US" sz="1400"/>
              <a:t>철근비의 콘크리트 응력</a:t>
            </a:r>
          </a:p>
        </p:txBody>
      </p:sp>
      <p:sp>
        <p:nvSpPr>
          <p:cNvPr id="36880" name="Rectangle 29"/>
          <p:cNvSpPr>
            <a:spLocks noChangeArrowheads="1"/>
          </p:cNvSpPr>
          <p:nvPr/>
        </p:nvSpPr>
        <p:spPr bwMode="auto">
          <a:xfrm>
            <a:off x="504825" y="3568700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최대 철근비</a:t>
            </a:r>
          </a:p>
        </p:txBody>
      </p:sp>
      <p:pic>
        <p:nvPicPr>
          <p:cNvPr id="36881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3603625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82" name="Text Box 31"/>
          <p:cNvSpPr txBox="1">
            <a:spLocks noChangeArrowheads="1"/>
          </p:cNvSpPr>
          <p:nvPr/>
        </p:nvSpPr>
        <p:spPr bwMode="auto">
          <a:xfrm>
            <a:off x="627063" y="3957638"/>
            <a:ext cx="4808537" cy="7794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68288" indent="-268288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ko-KR" altLang="en-US" sz="1800"/>
              <a:t>시공문제에 대한 고려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ko-KR" altLang="en-US" sz="1800"/>
              <a:t>철근의 좌굴에 대한 고려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5"/>
          <p:cNvSpPr txBox="1">
            <a:spLocks noChangeArrowheads="1"/>
          </p:cNvSpPr>
          <p:nvPr/>
        </p:nvSpPr>
        <p:spPr bwMode="auto">
          <a:xfrm>
            <a:off x="227013" y="122238"/>
            <a:ext cx="17462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 sz="2200">
                <a:solidFill>
                  <a:schemeClr val="bg1"/>
                </a:solidFill>
              </a:rPr>
              <a:t>4.3 </a:t>
            </a:r>
            <a:r>
              <a:rPr lang="ko-KR" altLang="en-US" sz="2200">
                <a:solidFill>
                  <a:schemeClr val="bg1"/>
                </a:solidFill>
              </a:rPr>
              <a:t>단면 설계</a:t>
            </a:r>
          </a:p>
        </p:txBody>
      </p:sp>
      <p:sp>
        <p:nvSpPr>
          <p:cNvPr id="39939" name="Text Box 6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Design of column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9940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11275"/>
            <a:ext cx="1587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52475" y="1196975"/>
            <a:ext cx="40084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dirty="0">
                <a:solidFill>
                  <a:srgbClr val="002060"/>
                </a:solidFill>
                <a:latin typeface="+mn-ea"/>
                <a:ea typeface="+mn-ea"/>
              </a:rPr>
              <a:t>순수 축력만 작용할 때 주철근량 계산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5650" y="1692275"/>
            <a:ext cx="5903913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Blip>
                <a:blip r:embed="rId4"/>
              </a:buBlip>
              <a:defRPr/>
            </a:pP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설계기준의 규정</a:t>
            </a:r>
            <a:r>
              <a:rPr lang="en-US" altLang="ko-KR" dirty="0">
                <a:latin typeface="+mn-ea"/>
                <a:ea typeface="+mn-ea"/>
              </a:rPr>
              <a:t> (</a:t>
            </a:r>
            <a:r>
              <a:rPr lang="ko-KR" altLang="en-US" dirty="0">
                <a:latin typeface="+mn-ea"/>
                <a:ea typeface="+mn-ea"/>
              </a:rPr>
              <a:t>최소 </a:t>
            </a:r>
            <a:r>
              <a:rPr lang="ko-KR" altLang="en-US" dirty="0" err="1">
                <a:latin typeface="+mn-ea"/>
                <a:ea typeface="+mn-ea"/>
              </a:rPr>
              <a:t>편심에</a:t>
            </a:r>
            <a:r>
              <a:rPr lang="ko-KR" altLang="en-US" dirty="0">
                <a:latin typeface="+mn-ea"/>
                <a:ea typeface="+mn-ea"/>
              </a:rPr>
              <a:t> 대한 고려 사항을 규정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817563" y="2133600"/>
            <a:ext cx="8075612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35000"/>
              </a:spcBef>
              <a:buFontTx/>
              <a:buAutoNum type="circleNumDbPlain"/>
              <a:defRPr/>
            </a:pPr>
            <a:r>
              <a:rPr lang="en-US" altLang="ko-KR" kern="0" dirty="0">
                <a:latin typeface="산돌고딕B"/>
                <a:ea typeface="산돌고딕B"/>
              </a:rPr>
              <a:t>5.5.2(2)</a:t>
            </a:r>
            <a:r>
              <a:rPr lang="ko-KR" altLang="en-US" kern="0" dirty="0">
                <a:latin typeface="산돌고딕B"/>
                <a:ea typeface="산돌고딕B"/>
              </a:rPr>
              <a:t>의 규정에 따른 나선철근을 갖고 있는 프리스트레스를 가하지 않은 부재의 경우</a:t>
            </a:r>
            <a:r>
              <a:rPr lang="en-US" altLang="ko-KR" kern="0" dirty="0">
                <a:latin typeface="산돌고딕B"/>
                <a:ea typeface="산돌고딕B"/>
              </a:rPr>
              <a:t/>
            </a:r>
            <a:br>
              <a:rPr lang="en-US" altLang="ko-KR" kern="0" dirty="0">
                <a:latin typeface="산돌고딕B"/>
                <a:ea typeface="산돌고딕B"/>
              </a:rPr>
            </a:br>
            <a:r>
              <a:rPr lang="ko-KR" altLang="en-US" kern="0" dirty="0">
                <a:latin typeface="산돌고딕B"/>
                <a:ea typeface="산돌고딕B"/>
              </a:rPr>
              <a:t>다음 식에 따라 </a:t>
            </a:r>
            <a:r>
              <a:rPr lang="ko-KR" altLang="en-US" kern="0" dirty="0" err="1">
                <a:latin typeface="산돌고딕B"/>
                <a:ea typeface="산돌고딕B"/>
              </a:rPr>
              <a:t>설계축강도</a:t>
            </a:r>
            <a:r>
              <a:rPr lang="ko-KR" altLang="en-US" kern="0" dirty="0">
                <a:latin typeface="산돌고딕B"/>
                <a:ea typeface="산돌고딕B"/>
              </a:rPr>
              <a:t>        을 계산한다</a:t>
            </a:r>
            <a:r>
              <a:rPr lang="en-US" altLang="ko-KR" kern="0" dirty="0">
                <a:latin typeface="산돌고딕B"/>
                <a:ea typeface="산돌고딕B"/>
              </a:rPr>
              <a:t>.</a:t>
            </a:r>
          </a:p>
          <a:p>
            <a:pPr marL="342900" indent="-342900">
              <a:lnSpc>
                <a:spcPct val="150000"/>
              </a:lnSpc>
              <a:spcBef>
                <a:spcPct val="35000"/>
              </a:spcBef>
              <a:defRPr/>
            </a:pPr>
            <a:endParaRPr lang="en-US" altLang="ko-KR" kern="0" dirty="0">
              <a:latin typeface="산돌고딕B"/>
              <a:ea typeface="산돌고딕B"/>
            </a:endParaRPr>
          </a:p>
          <a:p>
            <a:pPr marL="288925" indent="-288925">
              <a:lnSpc>
                <a:spcPct val="150000"/>
              </a:lnSpc>
              <a:spcBef>
                <a:spcPct val="35000"/>
              </a:spcBef>
              <a:defRPr/>
            </a:pPr>
            <a:r>
              <a:rPr lang="ko-KR" altLang="en-US" kern="0" dirty="0">
                <a:latin typeface="산돌고딕B"/>
                <a:ea typeface="산돌고딕B"/>
              </a:rPr>
              <a:t>②  </a:t>
            </a:r>
            <a:r>
              <a:rPr lang="en-US" altLang="ko-KR" kern="0" dirty="0">
                <a:latin typeface="산돌고딕B"/>
                <a:ea typeface="산돌고딕B"/>
              </a:rPr>
              <a:t>5.5.2(3)</a:t>
            </a:r>
            <a:r>
              <a:rPr lang="ko-KR" altLang="en-US" kern="0" dirty="0">
                <a:latin typeface="산돌고딕B"/>
                <a:ea typeface="산돌고딕B"/>
              </a:rPr>
              <a:t>의 규정에 따른 띠철근을 가진 </a:t>
            </a:r>
            <a:r>
              <a:rPr lang="ko-KR" altLang="en-US" kern="0" dirty="0" err="1">
                <a:latin typeface="산돌고딕B"/>
                <a:ea typeface="산돌고딕B"/>
              </a:rPr>
              <a:t>프리스트레스를</a:t>
            </a:r>
            <a:r>
              <a:rPr lang="ko-KR" altLang="en-US" kern="0" dirty="0">
                <a:latin typeface="산돌고딕B"/>
                <a:ea typeface="산돌고딕B"/>
              </a:rPr>
              <a:t> 가하지 않은 부재의 경우 다음 식에</a:t>
            </a:r>
            <a:r>
              <a:rPr lang="en-US" altLang="ko-KR" kern="0" dirty="0">
                <a:latin typeface="산돌고딕B"/>
                <a:ea typeface="산돌고딕B"/>
              </a:rPr>
              <a:t/>
            </a:r>
            <a:br>
              <a:rPr lang="en-US" altLang="ko-KR" kern="0" dirty="0">
                <a:latin typeface="산돌고딕B"/>
                <a:ea typeface="산돌고딕B"/>
              </a:rPr>
            </a:br>
            <a:r>
              <a:rPr lang="ko-KR" altLang="en-US" kern="0" dirty="0">
                <a:latin typeface="산돌고딕B"/>
                <a:ea typeface="산돌고딕B"/>
              </a:rPr>
              <a:t>따라 </a:t>
            </a:r>
            <a:r>
              <a:rPr lang="ko-KR" altLang="en-US" kern="0" dirty="0" err="1">
                <a:latin typeface="산돌고딕B"/>
                <a:ea typeface="산돌고딕B"/>
              </a:rPr>
              <a:t>설계축강도</a:t>
            </a:r>
            <a:r>
              <a:rPr lang="ko-KR" altLang="en-US" kern="0" dirty="0">
                <a:latin typeface="산돌고딕B"/>
                <a:ea typeface="산돌고딕B"/>
              </a:rPr>
              <a:t>        을 계산한다</a:t>
            </a:r>
            <a:r>
              <a:rPr lang="en-US" altLang="ko-KR" kern="0" dirty="0">
                <a:latin typeface="산돌고딕B"/>
                <a:ea typeface="산돌고딕B"/>
              </a:rPr>
              <a:t>.</a:t>
            </a:r>
          </a:p>
        </p:txBody>
      </p:sp>
      <p:sp>
        <p:nvSpPr>
          <p:cNvPr id="3994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pic>
        <p:nvPicPr>
          <p:cNvPr id="39945" name="_x37584832" descr="DRW00000c280f3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75" y="2646363"/>
            <a:ext cx="3190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6" name="_x37584832" descr="DRW00000c280f3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3911600"/>
            <a:ext cx="3190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pic>
        <p:nvPicPr>
          <p:cNvPr id="39948" name="_x38948152" descr="DRW00000c280f3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997200"/>
            <a:ext cx="34972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pic>
        <p:nvPicPr>
          <p:cNvPr id="39950" name="_x38708320" descr="DRW00000c280f4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230688"/>
            <a:ext cx="34972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3" descr="C:\Documents and Settings\BYL\바탕 화면\noname0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40"/>
          <a:stretch>
            <a:fillRect/>
          </a:stretch>
        </p:blipFill>
        <p:spPr bwMode="auto">
          <a:xfrm>
            <a:off x="1476375" y="2741613"/>
            <a:ext cx="2232025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5"/>
          <p:cNvSpPr txBox="1">
            <a:spLocks noChangeArrowheads="1"/>
          </p:cNvSpPr>
          <p:nvPr/>
        </p:nvSpPr>
        <p:spPr bwMode="auto">
          <a:xfrm>
            <a:off x="227013" y="122238"/>
            <a:ext cx="17462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 sz="2200">
                <a:solidFill>
                  <a:schemeClr val="bg1"/>
                </a:solidFill>
              </a:rPr>
              <a:t>4.3 </a:t>
            </a:r>
            <a:r>
              <a:rPr lang="ko-KR" altLang="en-US" sz="2200">
                <a:solidFill>
                  <a:schemeClr val="bg1"/>
                </a:solidFill>
              </a:rPr>
              <a:t>단면 설계</a:t>
            </a:r>
          </a:p>
        </p:txBody>
      </p:sp>
      <p:sp>
        <p:nvSpPr>
          <p:cNvPr id="40964" name="Text Box 6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Design of column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sp>
        <p:nvSpPr>
          <p:cNvPr id="4096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sp>
        <p:nvSpPr>
          <p:cNvPr id="40967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55650" y="1196975"/>
            <a:ext cx="5903913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Blip>
                <a:blip r:embed="rId4"/>
              </a:buBlip>
              <a:defRPr/>
            </a:pP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설계기준의 규정에 대한 전제사항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817563" y="1525588"/>
            <a:ext cx="8075612" cy="96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35000"/>
              </a:spcBef>
              <a:buFontTx/>
              <a:buAutoNum type="circleNumDbPlain"/>
              <a:defRPr/>
            </a:pPr>
            <a:r>
              <a:rPr lang="ko-KR" altLang="en-US" kern="0" dirty="0">
                <a:latin typeface="산돌고딕B"/>
                <a:ea typeface="산돌고딕B"/>
              </a:rPr>
              <a:t>콘크리트 강도를 설계기준압축강도인      </a:t>
            </a:r>
            <a:r>
              <a:rPr lang="ko-KR" altLang="en-US" kern="0" dirty="0" err="1">
                <a:latin typeface="산돌고딕B"/>
                <a:ea typeface="산돌고딕B"/>
              </a:rPr>
              <a:t>를</a:t>
            </a:r>
            <a:r>
              <a:rPr lang="ko-KR" altLang="en-US" kern="0" dirty="0">
                <a:latin typeface="산돌고딕B"/>
                <a:ea typeface="산돌고딕B"/>
              </a:rPr>
              <a:t> 사용하지 않고 약간 작은            </a:t>
            </a:r>
            <a:r>
              <a:rPr lang="ko-KR" altLang="en-US" kern="0" dirty="0" err="1">
                <a:latin typeface="산돌고딕B"/>
                <a:ea typeface="산돌고딕B"/>
              </a:rPr>
              <a:t>를</a:t>
            </a:r>
            <a:r>
              <a:rPr lang="ko-KR" altLang="en-US" kern="0" dirty="0">
                <a:latin typeface="산돌고딕B"/>
                <a:ea typeface="산돌고딕B"/>
              </a:rPr>
              <a:t> 사용하는</a:t>
            </a:r>
            <a:r>
              <a:rPr lang="en-US" altLang="ko-KR" kern="0" dirty="0">
                <a:latin typeface="산돌고딕B"/>
                <a:ea typeface="산돌고딕B"/>
              </a:rPr>
              <a:t/>
            </a:r>
            <a:br>
              <a:rPr lang="en-US" altLang="ko-KR" kern="0" dirty="0">
                <a:latin typeface="산돌고딕B"/>
                <a:ea typeface="산돌고딕B"/>
              </a:rPr>
            </a:br>
            <a:r>
              <a:rPr lang="ko-KR" altLang="en-US" kern="0" dirty="0">
                <a:latin typeface="산돌고딕B"/>
                <a:ea typeface="산돌고딕B"/>
              </a:rPr>
              <a:t>것은 실험실에서 행하는 </a:t>
            </a:r>
            <a:r>
              <a:rPr lang="ko-KR" altLang="en-US" kern="0" dirty="0" err="1">
                <a:latin typeface="산돌고딕B"/>
                <a:ea typeface="산돌고딕B"/>
              </a:rPr>
              <a:t>재하율에</a:t>
            </a:r>
            <a:r>
              <a:rPr lang="ko-KR" altLang="en-US" kern="0" dirty="0">
                <a:latin typeface="산돌고딕B"/>
                <a:ea typeface="산돌고딕B"/>
              </a:rPr>
              <a:t> 따라 압축강도는 실제 구조물에서 하중이 가해지는</a:t>
            </a:r>
            <a:r>
              <a:rPr lang="en-US" altLang="ko-KR" kern="0" dirty="0">
                <a:latin typeface="산돌고딕B"/>
                <a:ea typeface="산돌고딕B"/>
              </a:rPr>
              <a:t/>
            </a:r>
            <a:br>
              <a:rPr lang="en-US" altLang="ko-KR" kern="0" dirty="0">
                <a:latin typeface="산돌고딕B"/>
                <a:ea typeface="산돌고딕B"/>
              </a:rPr>
            </a:br>
            <a:r>
              <a:rPr lang="ko-KR" altLang="en-US" kern="0" dirty="0" err="1">
                <a:latin typeface="산돌고딕B"/>
                <a:ea typeface="산돌고딕B"/>
              </a:rPr>
              <a:t>재하율에</a:t>
            </a:r>
            <a:r>
              <a:rPr lang="ko-KR" altLang="en-US" kern="0" dirty="0">
                <a:latin typeface="산돌고딕B"/>
                <a:ea typeface="산돌고딕B"/>
              </a:rPr>
              <a:t> 비해 매우 빠르기 때문에 압축강도가 높게 나오기 때문이다</a:t>
            </a:r>
            <a:r>
              <a:rPr lang="en-US" altLang="ko-KR" kern="0" dirty="0">
                <a:latin typeface="산돌고딕B"/>
                <a:ea typeface="산돌고딕B"/>
              </a:rPr>
              <a:t>.</a:t>
            </a:r>
          </a:p>
        </p:txBody>
      </p:sp>
      <p:pic>
        <p:nvPicPr>
          <p:cNvPr id="40970" name="Picture 4" descr="C:\Documents and Settings\BYL\바탕 화면\12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625725"/>
            <a:ext cx="2016125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1" name="TextBox 22"/>
          <p:cNvSpPr txBox="1">
            <a:spLocks noChangeArrowheads="1"/>
          </p:cNvSpPr>
          <p:nvPr/>
        </p:nvSpPr>
        <p:spPr bwMode="auto">
          <a:xfrm>
            <a:off x="2592388" y="3033713"/>
            <a:ext cx="11874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실험실 시험 재하율</a:t>
            </a:r>
          </a:p>
        </p:txBody>
      </p:sp>
      <p:sp>
        <p:nvSpPr>
          <p:cNvPr id="40972" name="TextBox 23"/>
          <p:cNvSpPr txBox="1">
            <a:spLocks noChangeArrowheads="1"/>
          </p:cNvSpPr>
          <p:nvPr/>
        </p:nvSpPr>
        <p:spPr bwMode="auto">
          <a:xfrm>
            <a:off x="3148013" y="3403600"/>
            <a:ext cx="11890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실제 구조물 재하율</a:t>
            </a:r>
          </a:p>
        </p:txBody>
      </p:sp>
      <p:sp>
        <p:nvSpPr>
          <p:cNvPr id="40973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pic>
        <p:nvPicPr>
          <p:cNvPr id="40974" name="_x38949848" descr="DRW00000c280f5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50" y="1600200"/>
            <a:ext cx="2143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pic>
        <p:nvPicPr>
          <p:cNvPr id="40976" name="_x67122456" descr="DRW00000c280f5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063" y="1606550"/>
            <a:ext cx="5524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7" name="_x38949848" descr="DRW00000c280f5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3427413"/>
            <a:ext cx="128588" cy="13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8" name="_x67122456" descr="DRW00000c280f5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738" y="3562350"/>
            <a:ext cx="331787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9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pic>
        <p:nvPicPr>
          <p:cNvPr id="40980" name="_x39107168" descr="DRW00000c280f6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2760663"/>
            <a:ext cx="100012" cy="15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1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pic>
        <p:nvPicPr>
          <p:cNvPr id="40982" name="_x39102312" descr="DRW00000c280f6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4254500"/>
            <a:ext cx="889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3" name="_x38949848" descr="DRW00000c280f5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13" y="3741738"/>
            <a:ext cx="128587" cy="13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4" name="_x67122456" descr="DRW00000c280f5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5" y="3876675"/>
            <a:ext cx="331788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5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pic>
        <p:nvPicPr>
          <p:cNvPr id="40986" name="_x39045688" descr="DRW00000c280f7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863" y="4229100"/>
            <a:ext cx="155575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7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pic>
        <p:nvPicPr>
          <p:cNvPr id="40988" name="_x39102160" descr="DRW00000c280f78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3" y="4230688"/>
            <a:ext cx="155575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9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pic>
        <p:nvPicPr>
          <p:cNvPr id="40990" name="_x39098384" descr="DRW00000c280f80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50" y="4225925"/>
            <a:ext cx="84138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827088" y="4610100"/>
            <a:ext cx="8208962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35000"/>
              </a:spcBef>
              <a:defRPr/>
            </a:pPr>
            <a:r>
              <a:rPr lang="ko-KR" altLang="en-US" kern="0" dirty="0">
                <a:latin typeface="산돌고딕B"/>
                <a:ea typeface="산돌고딕B"/>
              </a:rPr>
              <a:t>②   순수 </a:t>
            </a:r>
            <a:r>
              <a:rPr lang="ko-KR" altLang="en-US" kern="0" dirty="0" err="1">
                <a:latin typeface="산돌고딕B"/>
                <a:ea typeface="산돌고딕B"/>
              </a:rPr>
              <a:t>축압축을</a:t>
            </a:r>
            <a:r>
              <a:rPr lang="ko-KR" altLang="en-US" kern="0" dirty="0">
                <a:latin typeface="산돌고딕B"/>
                <a:ea typeface="산돌고딕B"/>
              </a:rPr>
              <a:t> 받을 때 </a:t>
            </a:r>
            <a:r>
              <a:rPr lang="ko-KR" altLang="en-US" kern="0" dirty="0" err="1">
                <a:latin typeface="산돌고딕B"/>
                <a:ea typeface="산돌고딕B"/>
              </a:rPr>
              <a:t>주철근은</a:t>
            </a:r>
            <a:r>
              <a:rPr lang="ko-KR" altLang="en-US" kern="0" dirty="0">
                <a:latin typeface="산돌고딕B"/>
                <a:ea typeface="산돌고딕B"/>
              </a:rPr>
              <a:t> </a:t>
            </a:r>
            <a:r>
              <a:rPr lang="ko-KR" altLang="en-US" kern="0" dirty="0" err="1">
                <a:latin typeface="산돌고딕B"/>
                <a:ea typeface="산돌고딕B"/>
              </a:rPr>
              <a:t>축강도에</a:t>
            </a:r>
            <a:r>
              <a:rPr lang="ko-KR" altLang="en-US" kern="0" dirty="0">
                <a:latin typeface="산돌고딕B"/>
                <a:ea typeface="산돌고딕B"/>
              </a:rPr>
              <a:t> 이를 때</a:t>
            </a:r>
            <a:r>
              <a:rPr lang="en-US" altLang="ko-KR" kern="0" dirty="0">
                <a:latin typeface="산돌고딕B"/>
                <a:ea typeface="산돌고딕B"/>
              </a:rPr>
              <a:t>, </a:t>
            </a:r>
            <a:r>
              <a:rPr lang="ko-KR" altLang="en-US" kern="0" dirty="0">
                <a:latin typeface="산돌고딕B"/>
                <a:ea typeface="산돌고딕B"/>
              </a:rPr>
              <a:t>즉 콘크리트가 압축강도에 도달할 때</a:t>
            </a:r>
            <a:r>
              <a:rPr lang="en-US" altLang="ko-KR" kern="0" dirty="0">
                <a:latin typeface="산돌고딕B"/>
                <a:ea typeface="산돌고딕B"/>
              </a:rPr>
              <a:t/>
            </a:r>
            <a:br>
              <a:rPr lang="en-US" altLang="ko-KR" kern="0" dirty="0">
                <a:latin typeface="산돌고딕B"/>
                <a:ea typeface="산돌고딕B"/>
              </a:rPr>
            </a:br>
            <a:r>
              <a:rPr lang="ko-KR" altLang="en-US" kern="0" dirty="0">
                <a:latin typeface="산돌고딕B"/>
                <a:ea typeface="산돌고딕B"/>
              </a:rPr>
              <a:t>항복한다는 가정에 의해 앞의 식이 유도되었다</a:t>
            </a:r>
            <a:r>
              <a:rPr lang="en-US" altLang="ko-KR" kern="0" dirty="0">
                <a:latin typeface="산돌고딕B"/>
                <a:ea typeface="산돌고딕B"/>
              </a:rPr>
              <a:t>. </a:t>
            </a:r>
            <a:r>
              <a:rPr lang="ko-KR" altLang="en-US" kern="0" dirty="0">
                <a:latin typeface="산돌고딕B"/>
                <a:ea typeface="산돌고딕B"/>
              </a:rPr>
              <a:t>위의 그림에서 철근이 콘크리트가 압축강도에</a:t>
            </a:r>
            <a:r>
              <a:rPr lang="en-US" altLang="ko-KR" kern="0" dirty="0">
                <a:latin typeface="산돌고딕B"/>
                <a:ea typeface="산돌고딕B"/>
              </a:rPr>
              <a:t/>
            </a:r>
            <a:br>
              <a:rPr lang="en-US" altLang="ko-KR" kern="0" dirty="0">
                <a:latin typeface="산돌고딕B"/>
                <a:ea typeface="산돌고딕B"/>
              </a:rPr>
            </a:br>
            <a:r>
              <a:rPr lang="ko-KR" altLang="en-US" kern="0" dirty="0">
                <a:latin typeface="산돌고딕B"/>
                <a:ea typeface="산돌고딕B"/>
              </a:rPr>
              <a:t>도달하기 전에</a:t>
            </a:r>
            <a:r>
              <a:rPr lang="en-US" altLang="ko-KR" kern="0" dirty="0">
                <a:latin typeface="산돌고딕B"/>
                <a:ea typeface="산돌고딕B"/>
              </a:rPr>
              <a:t> </a:t>
            </a:r>
            <a:r>
              <a:rPr lang="ko-KR" altLang="en-US" kern="0" dirty="0">
                <a:latin typeface="산돌고딕B"/>
                <a:ea typeface="산돌고딕B"/>
              </a:rPr>
              <a:t>항복하기 위해서는     값이 항상       또는       보다 작아야 한다</a:t>
            </a:r>
            <a:r>
              <a:rPr lang="en-US" altLang="ko-KR" kern="0" dirty="0">
                <a:latin typeface="산돌고딕B"/>
                <a:ea typeface="산돌고딕B"/>
              </a:rPr>
              <a:t>.</a:t>
            </a:r>
          </a:p>
        </p:txBody>
      </p:sp>
      <p:sp>
        <p:nvSpPr>
          <p:cNvPr id="40992" name="Rectangle 2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pic>
        <p:nvPicPr>
          <p:cNvPr id="40993" name="_x39047120" descr="DRW00000c280f88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75" y="5281613"/>
            <a:ext cx="1381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4" name="Rectangle 2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pic>
        <p:nvPicPr>
          <p:cNvPr id="40995" name="_x39101936" descr="DRW00000c280f90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13" y="5281613"/>
            <a:ext cx="2603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6" name="Rectangle 2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pic>
        <p:nvPicPr>
          <p:cNvPr id="40997" name="_x39038544" descr="DRW00000c280f98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975" y="5291138"/>
            <a:ext cx="2603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8" name="AutoShape 28"/>
          <p:cNvSpPr>
            <a:spLocks noChangeAspect="1" noChangeArrowheads="1"/>
          </p:cNvSpPr>
          <p:nvPr/>
        </p:nvSpPr>
        <p:spPr bwMode="auto">
          <a:xfrm>
            <a:off x="1114425" y="5753100"/>
            <a:ext cx="1009650" cy="288925"/>
          </a:xfrm>
          <a:prstGeom prst="rightArrow">
            <a:avLst>
              <a:gd name="adj1" fmla="val 67259"/>
              <a:gd name="adj2" fmla="val 167024"/>
            </a:avLst>
          </a:prstGeom>
          <a:gradFill rotWithShape="1">
            <a:gsLst>
              <a:gs pos="0">
                <a:srgbClr val="203F7E">
                  <a:alpha val="0"/>
                </a:srgbClr>
              </a:gs>
              <a:gs pos="100000">
                <a:srgbClr val="2342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99" name="Text Box 9"/>
          <p:cNvSpPr txBox="1">
            <a:spLocks noChangeArrowheads="1"/>
          </p:cNvSpPr>
          <p:nvPr/>
        </p:nvSpPr>
        <p:spPr bwMode="auto">
          <a:xfrm>
            <a:off x="2238375" y="5732463"/>
            <a:ext cx="4232275" cy="587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/>
              <a:t>기둥의 주철근의 최대항복강도를 제한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우리나라 설계기준에서는 </a:t>
            </a:r>
            <a:r>
              <a:rPr lang="en-US" altLang="ko-KR"/>
              <a:t>550MPa </a:t>
            </a:r>
            <a:r>
              <a:rPr lang="ko-KR" altLang="en-US"/>
              <a:t>이하로 제한</a:t>
            </a:r>
            <a:r>
              <a:rPr lang="en-US" altLang="ko-KR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띠철근</a:t>
            </a:r>
            <a:r>
              <a:rPr lang="en-US" altLang="ko-KR" sz="1800"/>
              <a:t>, </a:t>
            </a:r>
            <a:r>
              <a:rPr lang="ko-KR" altLang="en-US" sz="1800"/>
              <a:t>나선철근콘크리트 기둥의 거동 특성</a:t>
            </a:r>
          </a:p>
        </p:txBody>
      </p:sp>
      <p:pic>
        <p:nvPicPr>
          <p:cNvPr id="410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Text Box 4"/>
          <p:cNvSpPr txBox="1">
            <a:spLocks noChangeArrowheads="1"/>
          </p:cNvSpPr>
          <p:nvPr/>
        </p:nvSpPr>
        <p:spPr bwMode="auto">
          <a:xfrm>
            <a:off x="227013" y="122238"/>
            <a:ext cx="126523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파괴 거동</a:t>
            </a:r>
          </a:p>
        </p:txBody>
      </p:sp>
      <p:graphicFrame>
        <p:nvGraphicFramePr>
          <p:cNvPr id="4098" name="Object 6"/>
          <p:cNvGraphicFramePr>
            <a:graphicFrameLocks noChangeAspect="1"/>
          </p:cNvGraphicFramePr>
          <p:nvPr/>
        </p:nvGraphicFramePr>
        <p:xfrm>
          <a:off x="468313" y="2349500"/>
          <a:ext cx="4048125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비트맵 이미지" r:id="rId5" imgW="4048690" imgH="2514286" progId="Paint.Picture">
                  <p:embed/>
                </p:oleObj>
              </mc:Choice>
              <mc:Fallback>
                <p:oleObj name="비트맵 이미지" r:id="rId5" imgW="4048690" imgH="2514286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349500"/>
                        <a:ext cx="4048125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7"/>
          <p:cNvGraphicFramePr>
            <a:graphicFrameLocks noChangeAspect="1"/>
          </p:cNvGraphicFramePr>
          <p:nvPr/>
        </p:nvGraphicFramePr>
        <p:xfrm>
          <a:off x="4716463" y="2060575"/>
          <a:ext cx="3448050" cy="376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비트맵 이미지" r:id="rId7" imgW="3448531" imgH="3761905" progId="Paint.Picture">
                  <p:embed/>
                </p:oleObj>
              </mc:Choice>
              <mc:Fallback>
                <p:oleObj name="비트맵 이미지" r:id="rId7" imgW="3448531" imgH="3761905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2060575"/>
                        <a:ext cx="3448050" cy="376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Text Box 8"/>
          <p:cNvSpPr txBox="1">
            <a:spLocks noChangeArrowheads="1"/>
          </p:cNvSpPr>
          <p:nvPr/>
        </p:nvSpPr>
        <p:spPr bwMode="auto">
          <a:xfrm>
            <a:off x="5368925" y="6092825"/>
            <a:ext cx="2235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ctr" eaLnBrk="1" hangingPunct="1"/>
            <a:r>
              <a:rPr lang="ko-KR" altLang="en-US"/>
              <a:t>최고 내력 이후 파괴 모습</a:t>
            </a:r>
          </a:p>
        </p:txBody>
      </p:sp>
      <p:sp>
        <p:nvSpPr>
          <p:cNvPr id="4104" name="Text Box 9"/>
          <p:cNvSpPr txBox="1">
            <a:spLocks noChangeArrowheads="1"/>
          </p:cNvSpPr>
          <p:nvPr/>
        </p:nvSpPr>
        <p:spPr bwMode="auto">
          <a:xfrm>
            <a:off x="1476375" y="4941888"/>
            <a:ext cx="1411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ctr" eaLnBrk="1" hangingPunct="1"/>
            <a:r>
              <a:rPr lang="ko-KR" altLang="en-US"/>
              <a:t>하중</a:t>
            </a:r>
            <a:r>
              <a:rPr lang="en-US" altLang="ko-KR"/>
              <a:t>-</a:t>
            </a:r>
            <a:r>
              <a:rPr lang="ko-KR" altLang="en-US"/>
              <a:t>처짐 곡선</a:t>
            </a:r>
          </a:p>
        </p:txBody>
      </p:sp>
      <p:sp>
        <p:nvSpPr>
          <p:cNvPr id="4105" name="Text Box 10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4.2 </a:t>
            </a:r>
            <a:r>
              <a:rPr lang="ko-KR" altLang="en-US">
                <a:solidFill>
                  <a:schemeClr val="bg1"/>
                </a:solidFill>
              </a:rPr>
              <a:t>중심 축력에 대한 거동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5"/>
          <p:cNvSpPr txBox="1">
            <a:spLocks noChangeArrowheads="1"/>
          </p:cNvSpPr>
          <p:nvPr/>
        </p:nvSpPr>
        <p:spPr bwMode="auto">
          <a:xfrm>
            <a:off x="227013" y="122238"/>
            <a:ext cx="17462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 sz="2200">
                <a:solidFill>
                  <a:schemeClr val="bg1"/>
                </a:solidFill>
              </a:rPr>
              <a:t>4.3 </a:t>
            </a:r>
            <a:r>
              <a:rPr lang="ko-KR" altLang="en-US" sz="2200">
                <a:solidFill>
                  <a:schemeClr val="bg1"/>
                </a:solidFill>
              </a:rPr>
              <a:t>단면 설계</a:t>
            </a:r>
          </a:p>
        </p:txBody>
      </p:sp>
      <p:sp>
        <p:nvSpPr>
          <p:cNvPr id="41987" name="Text Box 6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Design of column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sp>
        <p:nvSpPr>
          <p:cNvPr id="4198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sp>
        <p:nvSpPr>
          <p:cNvPr id="4199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817563" y="1125538"/>
            <a:ext cx="8075612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35000"/>
              </a:spcBef>
              <a:defRPr/>
            </a:pPr>
            <a:r>
              <a:rPr lang="ko-KR" altLang="en-US" kern="0" dirty="0">
                <a:latin typeface="산돌고딕B"/>
                <a:ea typeface="산돌고딕B"/>
              </a:rPr>
              <a:t>③   최소 </a:t>
            </a:r>
            <a:r>
              <a:rPr lang="ko-KR" altLang="en-US" kern="0" dirty="0" err="1">
                <a:latin typeface="산돌고딕B"/>
                <a:ea typeface="산돌고딕B"/>
              </a:rPr>
              <a:t>편심에</a:t>
            </a:r>
            <a:r>
              <a:rPr lang="ko-KR" altLang="en-US" kern="0" dirty="0">
                <a:latin typeface="산돌고딕B"/>
                <a:ea typeface="산돌고딕B"/>
              </a:rPr>
              <a:t> 대한 고려로서 </a:t>
            </a:r>
            <a:r>
              <a:rPr lang="ko-KR" altLang="en-US" kern="0" dirty="0" err="1">
                <a:latin typeface="산돌고딕B"/>
                <a:ea typeface="산돌고딕B"/>
              </a:rPr>
              <a:t>띠철근</a:t>
            </a:r>
            <a:r>
              <a:rPr lang="ko-KR" altLang="en-US" kern="0" dirty="0">
                <a:latin typeface="산돌고딕B"/>
                <a:ea typeface="산돌고딕B"/>
              </a:rPr>
              <a:t> 기둥의 경우 </a:t>
            </a:r>
            <a:r>
              <a:rPr lang="en-US" altLang="ko-KR" kern="0" dirty="0">
                <a:latin typeface="산돌고딕B"/>
                <a:ea typeface="산돌고딕B"/>
              </a:rPr>
              <a:t>0.80, </a:t>
            </a:r>
            <a:r>
              <a:rPr lang="ko-KR" altLang="en-US" kern="0" dirty="0">
                <a:latin typeface="산돌고딕B"/>
                <a:ea typeface="산돌고딕B"/>
              </a:rPr>
              <a:t>나선철근 기둥의 경우 </a:t>
            </a:r>
            <a:r>
              <a:rPr lang="en-US" altLang="ko-KR" kern="0" dirty="0">
                <a:latin typeface="산돌고딕B"/>
                <a:ea typeface="산돌고딕B"/>
              </a:rPr>
              <a:t>0.85</a:t>
            </a:r>
            <a:r>
              <a:rPr lang="ko-KR" altLang="en-US" kern="0" dirty="0">
                <a:latin typeface="산돌고딕B"/>
                <a:ea typeface="산돌고딕B"/>
              </a:rPr>
              <a:t>를 곱하여</a:t>
            </a:r>
            <a:r>
              <a:rPr lang="en-US" altLang="ko-KR" kern="0" dirty="0">
                <a:latin typeface="산돌고딕B"/>
                <a:ea typeface="산돌고딕B"/>
              </a:rPr>
              <a:t/>
            </a:r>
            <a:br>
              <a:rPr lang="en-US" altLang="ko-KR" kern="0" dirty="0">
                <a:latin typeface="산돌고딕B"/>
                <a:ea typeface="산돌고딕B"/>
              </a:rPr>
            </a:br>
            <a:r>
              <a:rPr lang="ko-KR" altLang="en-US" kern="0" dirty="0" err="1">
                <a:latin typeface="산돌고딕B"/>
                <a:ea typeface="산돌고딕B"/>
              </a:rPr>
              <a:t>축강도를</a:t>
            </a:r>
            <a:r>
              <a:rPr lang="ko-KR" altLang="en-US" kern="0" dirty="0">
                <a:latin typeface="산돌고딕B"/>
                <a:ea typeface="산돌고딕B"/>
              </a:rPr>
              <a:t> 감소시키도록 하고 있다</a:t>
            </a:r>
            <a:r>
              <a:rPr lang="en-US" altLang="ko-KR" kern="0" dirty="0">
                <a:latin typeface="산돌고딕B"/>
                <a:ea typeface="산돌고딕B"/>
              </a:rPr>
              <a:t>.</a:t>
            </a:r>
          </a:p>
        </p:txBody>
      </p:sp>
      <p:sp>
        <p:nvSpPr>
          <p:cNvPr id="4199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sp>
        <p:nvSpPr>
          <p:cNvPr id="41993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sp>
        <p:nvSpPr>
          <p:cNvPr id="41995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sp>
        <p:nvSpPr>
          <p:cNvPr id="41996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sp>
        <p:nvSpPr>
          <p:cNvPr id="41997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sp>
        <p:nvSpPr>
          <p:cNvPr id="41998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sp>
        <p:nvSpPr>
          <p:cNvPr id="41999" name="Rectangle 2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sp>
        <p:nvSpPr>
          <p:cNvPr id="42000" name="Rectangle 2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sp>
        <p:nvSpPr>
          <p:cNvPr id="42001" name="Rectangle 2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sp>
        <p:nvSpPr>
          <p:cNvPr id="40" name="Rectangle 3"/>
          <p:cNvSpPr txBox="1">
            <a:spLocks noChangeArrowheads="1"/>
          </p:cNvSpPr>
          <p:nvPr/>
        </p:nvSpPr>
        <p:spPr bwMode="auto">
          <a:xfrm>
            <a:off x="827088" y="4165600"/>
            <a:ext cx="8075612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35000"/>
              </a:spcBef>
              <a:defRPr/>
            </a:pPr>
            <a:r>
              <a:rPr lang="ko-KR" altLang="en-US" kern="0" dirty="0">
                <a:latin typeface="산돌고딕B"/>
                <a:ea typeface="산돌고딕B"/>
              </a:rPr>
              <a:t>④   강도감소계수     는 나선철근 기둥의 경우 </a:t>
            </a:r>
            <a:r>
              <a:rPr lang="en-US" altLang="ko-KR" kern="0" dirty="0">
                <a:latin typeface="산돌고딕B"/>
                <a:ea typeface="산돌고딕B"/>
              </a:rPr>
              <a:t>0.70, </a:t>
            </a:r>
            <a:r>
              <a:rPr lang="ko-KR" altLang="en-US" kern="0" dirty="0" err="1">
                <a:latin typeface="산돌고딕B"/>
                <a:ea typeface="산돌고딕B"/>
              </a:rPr>
              <a:t>띠철근</a:t>
            </a:r>
            <a:r>
              <a:rPr lang="ko-KR" altLang="en-US" kern="0" dirty="0">
                <a:latin typeface="산돌고딕B"/>
                <a:ea typeface="산돌고딕B"/>
              </a:rPr>
              <a:t> 기둥의 경우 </a:t>
            </a:r>
            <a:r>
              <a:rPr lang="en-US" altLang="ko-KR" kern="0" dirty="0">
                <a:latin typeface="산돌고딕B"/>
                <a:ea typeface="산돌고딕B"/>
              </a:rPr>
              <a:t>0.65</a:t>
            </a:r>
            <a:r>
              <a:rPr lang="ko-KR" altLang="en-US" kern="0" dirty="0">
                <a:latin typeface="산돌고딕B"/>
                <a:ea typeface="산돌고딕B"/>
              </a:rPr>
              <a:t>로 취하도록 규정하고 있다</a:t>
            </a:r>
            <a:r>
              <a:rPr lang="en-US" altLang="ko-KR" kern="0" dirty="0">
                <a:latin typeface="산돌고딕B"/>
                <a:ea typeface="산돌고딕B"/>
              </a:rPr>
              <a:t>. </a:t>
            </a:r>
            <a:r>
              <a:rPr lang="ko-KR" altLang="en-US" kern="0" dirty="0">
                <a:latin typeface="산돌고딕B"/>
                <a:ea typeface="산돌고딕B"/>
              </a:rPr>
              <a:t>이것은 </a:t>
            </a:r>
            <a:r>
              <a:rPr lang="ko-KR" altLang="en-US" kern="0" dirty="0" err="1">
                <a:latin typeface="산돌고딕B"/>
                <a:ea typeface="산돌고딕B"/>
              </a:rPr>
              <a:t>여러가지</a:t>
            </a:r>
            <a:r>
              <a:rPr lang="ko-KR" altLang="en-US" kern="0" dirty="0">
                <a:latin typeface="산돌고딕B"/>
                <a:ea typeface="산돌고딕B"/>
              </a:rPr>
              <a:t> 이유가 있으나 가장 중요한 것은 나선철근 기둥의 경우 </a:t>
            </a:r>
            <a:r>
              <a:rPr lang="ko-KR" altLang="en-US" kern="0" dirty="0" err="1">
                <a:latin typeface="산돌고딕B"/>
                <a:ea typeface="산돌고딕B"/>
              </a:rPr>
              <a:t>축강도가</a:t>
            </a:r>
            <a:r>
              <a:rPr lang="en-US" altLang="ko-KR" kern="0" dirty="0">
                <a:latin typeface="산돌고딕B"/>
                <a:ea typeface="산돌고딕B"/>
              </a:rPr>
              <a:t/>
            </a:r>
            <a:br>
              <a:rPr lang="en-US" altLang="ko-KR" kern="0" dirty="0">
                <a:latin typeface="산돌고딕B"/>
                <a:ea typeface="산돌고딕B"/>
              </a:rPr>
            </a:br>
            <a:r>
              <a:rPr lang="ko-KR" altLang="en-US" kern="0" dirty="0">
                <a:latin typeface="산돌고딕B"/>
                <a:ea typeface="산돌고딕B"/>
              </a:rPr>
              <a:t>같더라도 연성이 확보되어 있기 때문에 구조물을 탄성해석 할 때 고려하지 못했던 재분배를</a:t>
            </a:r>
            <a:r>
              <a:rPr lang="en-US" altLang="ko-KR" kern="0" dirty="0">
                <a:latin typeface="산돌고딕B"/>
                <a:ea typeface="산돌고딕B"/>
              </a:rPr>
              <a:t/>
            </a:r>
            <a:br>
              <a:rPr lang="en-US" altLang="ko-KR" kern="0" dirty="0">
                <a:latin typeface="산돌고딕B"/>
                <a:ea typeface="산돌고딕B"/>
              </a:rPr>
            </a:br>
            <a:r>
              <a:rPr lang="ko-KR" altLang="en-US" kern="0" dirty="0">
                <a:latin typeface="산돌고딕B"/>
                <a:ea typeface="산돌고딕B"/>
              </a:rPr>
              <a:t>간접적으로 고려하였기 때문</a:t>
            </a:r>
            <a:endParaRPr lang="en-US" altLang="ko-KR" kern="0" dirty="0">
              <a:latin typeface="산돌고딕B"/>
              <a:ea typeface="산돌고딕B"/>
            </a:endParaRPr>
          </a:p>
        </p:txBody>
      </p:sp>
      <p:sp>
        <p:nvSpPr>
          <p:cNvPr id="4200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pic>
        <p:nvPicPr>
          <p:cNvPr id="42004" name="_x67314664" descr="DRW00000c280fa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25" y="4265613"/>
            <a:ext cx="1143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3"/>
          <p:cNvSpPr txBox="1">
            <a:spLocks noChangeArrowheads="1"/>
          </p:cNvSpPr>
          <p:nvPr/>
        </p:nvSpPr>
        <p:spPr bwMode="auto">
          <a:xfrm>
            <a:off x="836613" y="5486400"/>
            <a:ext cx="8075612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35000"/>
              </a:spcBef>
              <a:defRPr/>
            </a:pPr>
            <a:r>
              <a:rPr lang="ko-KR" altLang="en-US" kern="0" dirty="0">
                <a:latin typeface="산돌고딕B"/>
                <a:ea typeface="산돌고딕B"/>
              </a:rPr>
              <a:t>⑤   나선철근으로 </a:t>
            </a:r>
            <a:r>
              <a:rPr lang="ko-KR" altLang="en-US" kern="0" dirty="0" err="1">
                <a:latin typeface="산돌고딕B"/>
                <a:ea typeface="산돌고딕B"/>
              </a:rPr>
              <a:t>횡보강</a:t>
            </a:r>
            <a:r>
              <a:rPr lang="ko-KR" altLang="en-US" kern="0" dirty="0">
                <a:latin typeface="산돌고딕B"/>
                <a:ea typeface="산돌고딕B"/>
              </a:rPr>
              <a:t> 철근이 이루어져 있다 하여도 설계기준의 규정에 따른 나선철근의</a:t>
            </a:r>
            <a:r>
              <a:rPr lang="en-US" altLang="ko-KR" kern="0" dirty="0">
                <a:latin typeface="산돌고딕B"/>
                <a:ea typeface="산돌고딕B"/>
              </a:rPr>
              <a:t/>
            </a:r>
            <a:br>
              <a:rPr lang="en-US" altLang="ko-KR" kern="0" dirty="0">
                <a:latin typeface="산돌고딕B"/>
                <a:ea typeface="산돌고딕B"/>
              </a:rPr>
            </a:br>
            <a:r>
              <a:rPr lang="ko-KR" altLang="en-US" kern="0" dirty="0">
                <a:latin typeface="산돌고딕B"/>
                <a:ea typeface="산돌고딕B"/>
              </a:rPr>
              <a:t>간격과 양을 확보하지 못하는 경우에는 </a:t>
            </a:r>
            <a:r>
              <a:rPr lang="ko-KR" altLang="en-US" kern="0" dirty="0" err="1">
                <a:latin typeface="산돌고딕B"/>
                <a:ea typeface="산돌고딕B"/>
              </a:rPr>
              <a:t>띠철근의</a:t>
            </a:r>
            <a:r>
              <a:rPr lang="ko-KR" altLang="en-US" kern="0" dirty="0">
                <a:latin typeface="산돌고딕B"/>
                <a:ea typeface="산돌고딕B"/>
              </a:rPr>
              <a:t> </a:t>
            </a:r>
            <a:r>
              <a:rPr lang="ko-KR" altLang="en-US" kern="0" dirty="0" err="1">
                <a:latin typeface="산돌고딕B"/>
                <a:ea typeface="산돌고딕B"/>
              </a:rPr>
              <a:t>축강도</a:t>
            </a:r>
            <a:r>
              <a:rPr lang="ko-KR" altLang="en-US" kern="0" dirty="0">
                <a:latin typeface="산돌고딕B"/>
                <a:ea typeface="산돌고딕B"/>
              </a:rPr>
              <a:t> 계산식을 사용하여 기둥의 </a:t>
            </a:r>
            <a:r>
              <a:rPr lang="ko-KR" altLang="en-US" kern="0" dirty="0" err="1">
                <a:latin typeface="산돌고딕B"/>
                <a:ea typeface="산돌고딕B"/>
              </a:rPr>
              <a:t>축강도를</a:t>
            </a:r>
            <a:r>
              <a:rPr lang="en-US" altLang="ko-KR" kern="0" dirty="0">
                <a:latin typeface="산돌고딕B"/>
                <a:ea typeface="산돌고딕B"/>
              </a:rPr>
              <a:t/>
            </a:r>
            <a:br>
              <a:rPr lang="en-US" altLang="ko-KR" kern="0" dirty="0">
                <a:latin typeface="산돌고딕B"/>
                <a:ea typeface="산돌고딕B"/>
              </a:rPr>
            </a:br>
            <a:r>
              <a:rPr lang="ko-KR" altLang="en-US" kern="0" dirty="0">
                <a:latin typeface="산돌고딕B"/>
                <a:ea typeface="산돌고딕B"/>
              </a:rPr>
              <a:t>계산하여야 한다</a:t>
            </a:r>
            <a:r>
              <a:rPr lang="en-US" altLang="ko-KR" kern="0" dirty="0">
                <a:latin typeface="산돌고딕B"/>
                <a:ea typeface="산돌고딕B"/>
              </a:rPr>
              <a:t>. </a:t>
            </a:r>
            <a:r>
              <a:rPr lang="ko-KR" altLang="en-US" kern="0" dirty="0">
                <a:latin typeface="산돌고딕B"/>
                <a:ea typeface="산돌고딕B"/>
              </a:rPr>
              <a:t>이는 축강도 이후 강도를 유지하지 못하여 </a:t>
            </a:r>
            <a:r>
              <a:rPr lang="ko-KR" altLang="en-US" kern="0" dirty="0" err="1">
                <a:latin typeface="산돌고딕B"/>
                <a:ea typeface="산돌고딕B"/>
              </a:rPr>
              <a:t>띠철근</a:t>
            </a:r>
            <a:r>
              <a:rPr lang="ko-KR" altLang="en-US" kern="0" dirty="0">
                <a:latin typeface="산돌고딕B"/>
                <a:ea typeface="산돌고딕B"/>
              </a:rPr>
              <a:t> 기둥과 유사하게</a:t>
            </a:r>
            <a:r>
              <a:rPr lang="en-US" altLang="ko-KR" kern="0" dirty="0">
                <a:latin typeface="산돌고딕B"/>
                <a:ea typeface="산돌고딕B"/>
              </a:rPr>
              <a:t/>
            </a:r>
            <a:br>
              <a:rPr lang="en-US" altLang="ko-KR" kern="0" dirty="0">
                <a:latin typeface="산돌고딕B"/>
                <a:ea typeface="산돌고딕B"/>
              </a:rPr>
            </a:br>
            <a:r>
              <a:rPr lang="ko-KR" altLang="en-US" kern="0" dirty="0">
                <a:latin typeface="산돌고딕B"/>
                <a:ea typeface="산돌고딕B"/>
              </a:rPr>
              <a:t>거동하기 때문</a:t>
            </a:r>
            <a:endParaRPr lang="en-US" altLang="ko-KR" kern="0" dirty="0">
              <a:latin typeface="산돌고딕B"/>
              <a:ea typeface="산돌고딕B"/>
            </a:endParaRPr>
          </a:p>
        </p:txBody>
      </p:sp>
      <p:grpSp>
        <p:nvGrpSpPr>
          <p:cNvPr id="42006" name="그룹 55"/>
          <p:cNvGrpSpPr>
            <a:grpSpLocks/>
          </p:cNvGrpSpPr>
          <p:nvPr/>
        </p:nvGrpSpPr>
        <p:grpSpPr bwMode="auto">
          <a:xfrm>
            <a:off x="3851275" y="1916113"/>
            <a:ext cx="2016125" cy="1801812"/>
            <a:chOff x="3986311" y="1917626"/>
            <a:chExt cx="2016224" cy="1800994"/>
          </a:xfrm>
        </p:grpSpPr>
        <p:sp>
          <p:nvSpPr>
            <p:cNvPr id="42047" name="자유형 44"/>
            <p:cNvSpPr>
              <a:spLocks/>
            </p:cNvSpPr>
            <p:nvPr/>
          </p:nvSpPr>
          <p:spPr bwMode="auto">
            <a:xfrm>
              <a:off x="3995936" y="2348880"/>
              <a:ext cx="1271595" cy="1361793"/>
            </a:xfrm>
            <a:custGeom>
              <a:avLst/>
              <a:gdLst>
                <a:gd name="T0" fmla="*/ 0 w 1055571"/>
                <a:gd name="T1" fmla="*/ 0 h 1289785"/>
                <a:gd name="T2" fmla="*/ 1368867 w 1055571"/>
                <a:gd name="T3" fmla="*/ 675990 h 1289785"/>
                <a:gd name="T4" fmla="*/ 977764 w 1055571"/>
                <a:gd name="T5" fmla="*/ 1437821 h 1289785"/>
                <a:gd name="T6" fmla="*/ 0 60000 65536"/>
                <a:gd name="T7" fmla="*/ 0 60000 65536"/>
                <a:gd name="T8" fmla="*/ 0 60000 65536"/>
                <a:gd name="T9" fmla="*/ 0 w 1055571"/>
                <a:gd name="T10" fmla="*/ 0 h 1289785"/>
                <a:gd name="T11" fmla="*/ 1055571 w 1055571"/>
                <a:gd name="T12" fmla="*/ 1289785 h 12897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55571" h="1289785">
                  <a:moveTo>
                    <a:pt x="0" y="0"/>
                  </a:moveTo>
                  <a:cubicBezTo>
                    <a:pt x="415490" y="195713"/>
                    <a:pt x="830981" y="391427"/>
                    <a:pt x="943276" y="606391"/>
                  </a:cubicBezTo>
                  <a:cubicBezTo>
                    <a:pt x="1055571" y="821355"/>
                    <a:pt x="864670" y="1055570"/>
                    <a:pt x="673769" y="1289785"/>
                  </a:cubicBezTo>
                </a:path>
              </a:pathLst>
            </a:cu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/>
            <a:lstStyle/>
            <a:p>
              <a:endParaRPr lang="ko-KR" altLang="en-US"/>
            </a:p>
          </p:txBody>
        </p:sp>
        <p:cxnSp>
          <p:nvCxnSpPr>
            <p:cNvPr id="47" name="직선 화살표 연결선 46"/>
            <p:cNvCxnSpPr/>
            <p:nvPr/>
          </p:nvCxnSpPr>
          <p:spPr bwMode="auto">
            <a:xfrm rot="5400000" flipH="1" flipV="1">
              <a:off x="3096926" y="2816536"/>
              <a:ext cx="1799408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/>
            <p:nvPr/>
          </p:nvCxnSpPr>
          <p:spPr bwMode="auto">
            <a:xfrm>
              <a:off x="3986311" y="3717034"/>
              <a:ext cx="2016224" cy="1586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007" name="그룹 58"/>
          <p:cNvGrpSpPr>
            <a:grpSpLocks/>
          </p:cNvGrpSpPr>
          <p:nvPr/>
        </p:nvGrpSpPr>
        <p:grpSpPr bwMode="auto">
          <a:xfrm>
            <a:off x="1403350" y="1916113"/>
            <a:ext cx="2016125" cy="1801812"/>
            <a:chOff x="1610047" y="1926457"/>
            <a:chExt cx="2016224" cy="1800994"/>
          </a:xfrm>
        </p:grpSpPr>
        <p:sp>
          <p:nvSpPr>
            <p:cNvPr id="42044" name="자유형 54"/>
            <p:cNvSpPr>
              <a:spLocks/>
            </p:cNvSpPr>
            <p:nvPr/>
          </p:nvSpPr>
          <p:spPr bwMode="auto">
            <a:xfrm>
              <a:off x="1619672" y="2348880"/>
              <a:ext cx="1872208" cy="1361793"/>
            </a:xfrm>
            <a:custGeom>
              <a:avLst/>
              <a:gdLst>
                <a:gd name="T0" fmla="*/ 0 w 1055571"/>
                <a:gd name="T1" fmla="*/ 0 h 1289785"/>
                <a:gd name="T2" fmla="*/ 2967371 w 1055571"/>
                <a:gd name="T3" fmla="*/ 675990 h 1289785"/>
                <a:gd name="T4" fmla="*/ 2119553 w 1055571"/>
                <a:gd name="T5" fmla="*/ 1437821 h 1289785"/>
                <a:gd name="T6" fmla="*/ 0 60000 65536"/>
                <a:gd name="T7" fmla="*/ 0 60000 65536"/>
                <a:gd name="T8" fmla="*/ 0 60000 65536"/>
                <a:gd name="T9" fmla="*/ 0 w 1055571"/>
                <a:gd name="T10" fmla="*/ 0 h 1289785"/>
                <a:gd name="T11" fmla="*/ 1055571 w 1055571"/>
                <a:gd name="T12" fmla="*/ 1289785 h 12897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55571" h="1289785">
                  <a:moveTo>
                    <a:pt x="0" y="0"/>
                  </a:moveTo>
                  <a:cubicBezTo>
                    <a:pt x="415490" y="195713"/>
                    <a:pt x="830981" y="391427"/>
                    <a:pt x="943276" y="606391"/>
                  </a:cubicBezTo>
                  <a:cubicBezTo>
                    <a:pt x="1055571" y="821355"/>
                    <a:pt x="864670" y="1055570"/>
                    <a:pt x="673769" y="1289785"/>
                  </a:cubicBezTo>
                </a:path>
              </a:pathLst>
            </a:cu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/>
            <a:lstStyle/>
            <a:p>
              <a:endParaRPr lang="ko-KR" altLang="en-US"/>
            </a:p>
          </p:txBody>
        </p:sp>
        <p:cxnSp>
          <p:nvCxnSpPr>
            <p:cNvPr id="57" name="직선 화살표 연결선 56"/>
            <p:cNvCxnSpPr/>
            <p:nvPr/>
          </p:nvCxnSpPr>
          <p:spPr bwMode="auto">
            <a:xfrm rot="5400000" flipH="1" flipV="1">
              <a:off x="717487" y="2825367"/>
              <a:ext cx="1799408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/>
            <p:nvPr/>
          </p:nvCxnSpPr>
          <p:spPr bwMode="auto">
            <a:xfrm>
              <a:off x="1610047" y="3725865"/>
              <a:ext cx="2016224" cy="1586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008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pic>
        <p:nvPicPr>
          <p:cNvPr id="42009" name="_x39058272" descr="DRW00000c280fa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66950"/>
            <a:ext cx="1317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10" name="_x39058272" descr="DRW00000c280fa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2278063"/>
            <a:ext cx="131763" cy="15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2011" name="직선 연결선 62"/>
          <p:cNvCxnSpPr>
            <a:cxnSpLocks noChangeShapeType="1"/>
          </p:cNvCxnSpPr>
          <p:nvPr/>
        </p:nvCxnSpPr>
        <p:spPr bwMode="auto">
          <a:xfrm>
            <a:off x="1412875" y="2555875"/>
            <a:ext cx="720725" cy="0"/>
          </a:xfrm>
          <a:prstGeom prst="line">
            <a:avLst/>
          </a:prstGeom>
          <a:noFill/>
          <a:ln w="317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12" name="직선 연결선 64"/>
          <p:cNvCxnSpPr>
            <a:cxnSpLocks noChangeShapeType="1"/>
          </p:cNvCxnSpPr>
          <p:nvPr/>
        </p:nvCxnSpPr>
        <p:spPr bwMode="auto">
          <a:xfrm rot="5400000" flipH="1" flipV="1">
            <a:off x="1193007" y="2767806"/>
            <a:ext cx="1166812" cy="733425"/>
          </a:xfrm>
          <a:prstGeom prst="line">
            <a:avLst/>
          </a:prstGeom>
          <a:noFill/>
          <a:ln w="31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13" name="직선 연결선 67"/>
          <p:cNvCxnSpPr>
            <a:cxnSpLocks noChangeShapeType="1"/>
          </p:cNvCxnSpPr>
          <p:nvPr/>
        </p:nvCxnSpPr>
        <p:spPr bwMode="auto">
          <a:xfrm flipV="1">
            <a:off x="1687513" y="3281363"/>
            <a:ext cx="147637" cy="0"/>
          </a:xfrm>
          <a:prstGeom prst="line">
            <a:avLst/>
          </a:prstGeom>
          <a:noFill/>
          <a:ln w="31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14" name="직선 연결선 71"/>
          <p:cNvCxnSpPr>
            <a:cxnSpLocks noChangeShapeType="1"/>
          </p:cNvCxnSpPr>
          <p:nvPr/>
        </p:nvCxnSpPr>
        <p:spPr bwMode="auto">
          <a:xfrm rot="5400000">
            <a:off x="1714500" y="3162300"/>
            <a:ext cx="241300" cy="0"/>
          </a:xfrm>
          <a:prstGeom prst="line">
            <a:avLst/>
          </a:prstGeom>
          <a:noFill/>
          <a:ln w="31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15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pic>
        <p:nvPicPr>
          <p:cNvPr id="42016" name="_x38909096" descr="DRW00000c280fb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93963"/>
            <a:ext cx="360363" cy="15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1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pic>
        <p:nvPicPr>
          <p:cNvPr id="42018" name="_x39107168" descr="DRW00000c280fb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3316288"/>
            <a:ext cx="334963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2019" name="직선 연결선 83"/>
          <p:cNvCxnSpPr>
            <a:cxnSpLocks noChangeShapeType="1"/>
          </p:cNvCxnSpPr>
          <p:nvPr/>
        </p:nvCxnSpPr>
        <p:spPr bwMode="auto">
          <a:xfrm>
            <a:off x="3860800" y="2522538"/>
            <a:ext cx="401638" cy="0"/>
          </a:xfrm>
          <a:prstGeom prst="line">
            <a:avLst/>
          </a:prstGeom>
          <a:noFill/>
          <a:ln w="317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20" name="직선 연결선 85"/>
          <p:cNvCxnSpPr>
            <a:cxnSpLocks noChangeShapeType="1"/>
          </p:cNvCxnSpPr>
          <p:nvPr/>
        </p:nvCxnSpPr>
        <p:spPr bwMode="auto">
          <a:xfrm rot="5400000" flipH="1" flipV="1">
            <a:off x="3464719" y="2910682"/>
            <a:ext cx="1193800" cy="411162"/>
          </a:xfrm>
          <a:prstGeom prst="line">
            <a:avLst/>
          </a:prstGeom>
          <a:noFill/>
          <a:ln w="31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21" name="직선 연결선 88"/>
          <p:cNvCxnSpPr>
            <a:cxnSpLocks noChangeShapeType="1"/>
          </p:cNvCxnSpPr>
          <p:nvPr/>
        </p:nvCxnSpPr>
        <p:spPr bwMode="auto">
          <a:xfrm flipV="1">
            <a:off x="4048125" y="3165475"/>
            <a:ext cx="149225" cy="0"/>
          </a:xfrm>
          <a:prstGeom prst="line">
            <a:avLst/>
          </a:prstGeom>
          <a:noFill/>
          <a:ln w="31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22" name="직선 연결선 89"/>
          <p:cNvCxnSpPr>
            <a:cxnSpLocks noChangeShapeType="1"/>
          </p:cNvCxnSpPr>
          <p:nvPr/>
        </p:nvCxnSpPr>
        <p:spPr bwMode="auto">
          <a:xfrm rot="5400000">
            <a:off x="3979862" y="2946401"/>
            <a:ext cx="434975" cy="0"/>
          </a:xfrm>
          <a:prstGeom prst="line">
            <a:avLst/>
          </a:prstGeom>
          <a:noFill/>
          <a:ln w="31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23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pic>
        <p:nvPicPr>
          <p:cNvPr id="42024" name="_x39003128" descr="DRW00000c280fc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3232150"/>
            <a:ext cx="3937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25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ko-KR" altLang="en-US"/>
          </a:p>
        </p:txBody>
      </p:sp>
      <p:pic>
        <p:nvPicPr>
          <p:cNvPr id="42026" name="_x67238504" descr="DRW00000c280fc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2444750"/>
            <a:ext cx="360363" cy="15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27" name="TextBox 95"/>
          <p:cNvSpPr txBox="1">
            <a:spLocks noChangeArrowheads="1"/>
          </p:cNvSpPr>
          <p:nvPr/>
        </p:nvSpPr>
        <p:spPr bwMode="auto">
          <a:xfrm>
            <a:off x="746125" y="2430463"/>
            <a:ext cx="3238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약</a:t>
            </a:r>
          </a:p>
        </p:txBody>
      </p:sp>
      <p:sp>
        <p:nvSpPr>
          <p:cNvPr id="42028" name="TextBox 96"/>
          <p:cNvSpPr txBox="1">
            <a:spLocks noChangeArrowheads="1"/>
          </p:cNvSpPr>
          <p:nvPr/>
        </p:nvSpPr>
        <p:spPr bwMode="auto">
          <a:xfrm>
            <a:off x="3205163" y="2382838"/>
            <a:ext cx="3254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약</a:t>
            </a:r>
          </a:p>
        </p:txBody>
      </p:sp>
      <p:sp>
        <p:nvSpPr>
          <p:cNvPr id="42029" name="Text Box 9"/>
          <p:cNvSpPr txBox="1">
            <a:spLocks noChangeArrowheads="1"/>
          </p:cNvSpPr>
          <p:nvPr/>
        </p:nvSpPr>
        <p:spPr bwMode="auto">
          <a:xfrm>
            <a:off x="1752600" y="3779838"/>
            <a:ext cx="1236663" cy="2936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 sz="1300"/>
              <a:t>[</a:t>
            </a:r>
            <a:r>
              <a:rPr lang="ko-KR" altLang="en-US" sz="1300"/>
              <a:t>직사각형 기둥</a:t>
            </a:r>
            <a:r>
              <a:rPr lang="en-US" altLang="ko-KR" sz="1300"/>
              <a:t>]</a:t>
            </a:r>
          </a:p>
        </p:txBody>
      </p:sp>
      <p:sp>
        <p:nvSpPr>
          <p:cNvPr id="42030" name="Text Box 9"/>
          <p:cNvSpPr txBox="1">
            <a:spLocks noChangeArrowheads="1"/>
          </p:cNvSpPr>
          <p:nvPr/>
        </p:nvSpPr>
        <p:spPr bwMode="auto">
          <a:xfrm>
            <a:off x="4329113" y="3789363"/>
            <a:ext cx="935037" cy="2936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 sz="1300"/>
              <a:t>[</a:t>
            </a:r>
            <a:r>
              <a:rPr lang="ko-KR" altLang="en-US" sz="1300"/>
              <a:t>원형 기둥</a:t>
            </a:r>
            <a:r>
              <a:rPr lang="en-US" altLang="ko-KR" sz="1300"/>
              <a:t>]</a:t>
            </a:r>
          </a:p>
        </p:txBody>
      </p:sp>
      <p:pic>
        <p:nvPicPr>
          <p:cNvPr id="42031" name="_x39058272" descr="DRW00000c280fa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2584450"/>
            <a:ext cx="131763" cy="15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032" name="그룹 54"/>
          <p:cNvGrpSpPr>
            <a:grpSpLocks/>
          </p:cNvGrpSpPr>
          <p:nvPr/>
        </p:nvGrpSpPr>
        <p:grpSpPr bwMode="auto">
          <a:xfrm>
            <a:off x="6300788" y="1925638"/>
            <a:ext cx="2016125" cy="1800225"/>
            <a:chOff x="4561330" y="2325424"/>
            <a:chExt cx="2016125" cy="1800225"/>
          </a:xfrm>
        </p:grpSpPr>
        <p:sp>
          <p:nvSpPr>
            <p:cNvPr id="42038" name="자유형 55"/>
            <p:cNvSpPr>
              <a:spLocks/>
            </p:cNvSpPr>
            <p:nvPr/>
          </p:nvSpPr>
          <p:spPr bwMode="auto">
            <a:xfrm>
              <a:off x="4572000" y="2997200"/>
              <a:ext cx="1190625" cy="1123950"/>
            </a:xfrm>
            <a:custGeom>
              <a:avLst/>
              <a:gdLst>
                <a:gd name="T0" fmla="*/ 0 w 1190625"/>
                <a:gd name="T1" fmla="*/ 1123950 h 1123950"/>
                <a:gd name="T2" fmla="*/ 485775 w 1190625"/>
                <a:gd name="T3" fmla="*/ 66675 h 1123950"/>
                <a:gd name="T4" fmla="*/ 962025 w 1190625"/>
                <a:gd name="T5" fmla="*/ 723900 h 1123950"/>
                <a:gd name="T6" fmla="*/ 1190625 w 1190625"/>
                <a:gd name="T7" fmla="*/ 942975 h 11239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0625"/>
                <a:gd name="T13" fmla="*/ 0 h 1123950"/>
                <a:gd name="T14" fmla="*/ 1190625 w 1190625"/>
                <a:gd name="T15" fmla="*/ 1123950 h 11239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0625" h="1123950">
                  <a:moveTo>
                    <a:pt x="0" y="1123950"/>
                  </a:moveTo>
                  <a:cubicBezTo>
                    <a:pt x="162719" y="628650"/>
                    <a:pt x="325438" y="133350"/>
                    <a:pt x="485775" y="66675"/>
                  </a:cubicBezTo>
                  <a:cubicBezTo>
                    <a:pt x="646112" y="0"/>
                    <a:pt x="844550" y="577850"/>
                    <a:pt x="962025" y="723900"/>
                  </a:cubicBezTo>
                  <a:cubicBezTo>
                    <a:pt x="1079500" y="869950"/>
                    <a:pt x="1135062" y="906462"/>
                    <a:pt x="1190625" y="942975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/>
            <a:lstStyle/>
            <a:p>
              <a:endParaRPr lang="ko-KR" altLang="en-US"/>
            </a:p>
          </p:txBody>
        </p:sp>
        <p:cxnSp>
          <p:nvCxnSpPr>
            <p:cNvPr id="59" name="직선 화살표 연결선 58"/>
            <p:cNvCxnSpPr/>
            <p:nvPr/>
          </p:nvCxnSpPr>
          <p:spPr bwMode="auto">
            <a:xfrm rot="5400000" flipH="1" flipV="1">
              <a:off x="3666773" y="3224743"/>
              <a:ext cx="1800225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/>
            <p:nvPr/>
          </p:nvCxnSpPr>
          <p:spPr bwMode="auto">
            <a:xfrm>
              <a:off x="4561330" y="4124061"/>
              <a:ext cx="20161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041" name="자유형 60"/>
            <p:cNvSpPr>
              <a:spLocks/>
            </p:cNvSpPr>
            <p:nvPr/>
          </p:nvSpPr>
          <p:spPr bwMode="auto">
            <a:xfrm>
              <a:off x="5088835" y="3051313"/>
              <a:ext cx="1133061" cy="526774"/>
            </a:xfrm>
            <a:custGeom>
              <a:avLst/>
              <a:gdLst>
                <a:gd name="T0" fmla="*/ 0 w 1133061"/>
                <a:gd name="T1" fmla="*/ 0 h 526774"/>
                <a:gd name="T2" fmla="*/ 208722 w 1133061"/>
                <a:gd name="T3" fmla="*/ 99391 h 526774"/>
                <a:gd name="T4" fmla="*/ 347869 w 1133061"/>
                <a:gd name="T5" fmla="*/ 308113 h 526774"/>
                <a:gd name="T6" fmla="*/ 467139 w 1133061"/>
                <a:gd name="T7" fmla="*/ 407505 h 526774"/>
                <a:gd name="T8" fmla="*/ 626165 w 1133061"/>
                <a:gd name="T9" fmla="*/ 467139 h 526774"/>
                <a:gd name="T10" fmla="*/ 1133061 w 1133061"/>
                <a:gd name="T11" fmla="*/ 526774 h 5267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33061" h="526774">
                  <a:moveTo>
                    <a:pt x="0" y="0"/>
                  </a:moveTo>
                  <a:cubicBezTo>
                    <a:pt x="75372" y="24019"/>
                    <a:pt x="150744" y="48039"/>
                    <a:pt x="208722" y="99391"/>
                  </a:cubicBezTo>
                  <a:cubicBezTo>
                    <a:pt x="266700" y="150743"/>
                    <a:pt x="304800" y="256761"/>
                    <a:pt x="347869" y="308113"/>
                  </a:cubicBezTo>
                  <a:cubicBezTo>
                    <a:pt x="390938" y="359465"/>
                    <a:pt x="420756" y="381001"/>
                    <a:pt x="467139" y="407505"/>
                  </a:cubicBezTo>
                  <a:cubicBezTo>
                    <a:pt x="513522" y="434009"/>
                    <a:pt x="515178" y="447261"/>
                    <a:pt x="626165" y="467139"/>
                  </a:cubicBezTo>
                  <a:cubicBezTo>
                    <a:pt x="737152" y="487017"/>
                    <a:pt x="935106" y="506895"/>
                    <a:pt x="1133061" y="526774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/>
            <a:lstStyle/>
            <a:p>
              <a:endParaRPr lang="ko-KR" altLang="en-US"/>
            </a:p>
          </p:txBody>
        </p:sp>
        <p:sp>
          <p:nvSpPr>
            <p:cNvPr id="42042" name="자유형 61"/>
            <p:cNvSpPr>
              <a:spLocks/>
            </p:cNvSpPr>
            <p:nvPr/>
          </p:nvSpPr>
          <p:spPr bwMode="auto">
            <a:xfrm>
              <a:off x="5078896" y="2713797"/>
              <a:ext cx="1302026" cy="347869"/>
            </a:xfrm>
            <a:custGeom>
              <a:avLst/>
              <a:gdLst>
                <a:gd name="T0" fmla="*/ 0 w 1302026"/>
                <a:gd name="T1" fmla="*/ 347869 h 347869"/>
                <a:gd name="T2" fmla="*/ 447261 w 1302026"/>
                <a:gd name="T3" fmla="*/ 288235 h 347869"/>
                <a:gd name="T4" fmla="*/ 904461 w 1302026"/>
                <a:gd name="T5" fmla="*/ 188843 h 347869"/>
                <a:gd name="T6" fmla="*/ 1302026 w 1302026"/>
                <a:gd name="T7" fmla="*/ 0 h 34786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02026" h="347869">
                  <a:moveTo>
                    <a:pt x="0" y="347869"/>
                  </a:moveTo>
                  <a:cubicBezTo>
                    <a:pt x="148259" y="331304"/>
                    <a:pt x="296518" y="314739"/>
                    <a:pt x="447261" y="288235"/>
                  </a:cubicBezTo>
                  <a:cubicBezTo>
                    <a:pt x="598004" y="261731"/>
                    <a:pt x="762000" y="236882"/>
                    <a:pt x="904461" y="188843"/>
                  </a:cubicBezTo>
                  <a:cubicBezTo>
                    <a:pt x="1046922" y="140804"/>
                    <a:pt x="1174474" y="70402"/>
                    <a:pt x="1302026" y="0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/>
            <a:lstStyle/>
            <a:p>
              <a:endParaRPr lang="ko-KR" altLang="en-US"/>
            </a:p>
          </p:txBody>
        </p:sp>
        <p:cxnSp>
          <p:nvCxnSpPr>
            <p:cNvPr id="42043" name="직선 연결선 62"/>
            <p:cNvCxnSpPr>
              <a:cxnSpLocks noChangeShapeType="1"/>
            </p:cNvCxnSpPr>
            <p:nvPr/>
          </p:nvCxnSpPr>
          <p:spPr bwMode="auto">
            <a:xfrm>
              <a:off x="4572000" y="3053085"/>
              <a:ext cx="504056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2033" name="TextBox 22"/>
          <p:cNvSpPr txBox="1">
            <a:spLocks noChangeArrowheads="1"/>
          </p:cNvSpPr>
          <p:nvPr/>
        </p:nvSpPr>
        <p:spPr bwMode="auto">
          <a:xfrm>
            <a:off x="5857875" y="1885950"/>
            <a:ext cx="11874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축력</a:t>
            </a:r>
          </a:p>
        </p:txBody>
      </p:sp>
      <p:sp>
        <p:nvSpPr>
          <p:cNvPr id="42034" name="TextBox 22"/>
          <p:cNvSpPr txBox="1">
            <a:spLocks noChangeArrowheads="1"/>
          </p:cNvSpPr>
          <p:nvPr/>
        </p:nvSpPr>
        <p:spPr bwMode="auto">
          <a:xfrm>
            <a:off x="7956550" y="3773488"/>
            <a:ext cx="5032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변위</a:t>
            </a:r>
          </a:p>
        </p:txBody>
      </p:sp>
      <p:sp>
        <p:nvSpPr>
          <p:cNvPr id="42035" name="TextBox 22"/>
          <p:cNvSpPr txBox="1">
            <a:spLocks noChangeArrowheads="1"/>
          </p:cNvSpPr>
          <p:nvPr/>
        </p:nvSpPr>
        <p:spPr bwMode="auto">
          <a:xfrm>
            <a:off x="7423150" y="1854200"/>
            <a:ext cx="1441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ctr" eaLnBrk="1" hangingPunct="1"/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5.5.2(2)</a:t>
            </a: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규정을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따른 나선철근 기둥</a:t>
            </a:r>
          </a:p>
        </p:txBody>
      </p:sp>
      <p:sp>
        <p:nvSpPr>
          <p:cNvPr id="42036" name="TextBox 22"/>
          <p:cNvSpPr txBox="1">
            <a:spLocks noChangeArrowheads="1"/>
          </p:cNvSpPr>
          <p:nvPr/>
        </p:nvSpPr>
        <p:spPr bwMode="auto">
          <a:xfrm>
            <a:off x="7380288" y="2743200"/>
            <a:ext cx="16557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ctr" eaLnBrk="1" hangingPunct="1"/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5.5.2(2)</a:t>
            </a: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규정보다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작은양의 나선철근 기둥</a:t>
            </a:r>
          </a:p>
        </p:txBody>
      </p:sp>
      <p:sp>
        <p:nvSpPr>
          <p:cNvPr id="42037" name="TextBox 22"/>
          <p:cNvSpPr txBox="1">
            <a:spLocks noChangeArrowheads="1"/>
          </p:cNvSpPr>
          <p:nvPr/>
        </p:nvSpPr>
        <p:spPr bwMode="auto">
          <a:xfrm>
            <a:off x="7092950" y="3409950"/>
            <a:ext cx="16557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ctr" eaLnBrk="1" hangingPunct="1"/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띠철근 기둥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11"/>
          <p:cNvGraphicFramePr>
            <a:graphicFrameLocks noChangeAspect="1"/>
          </p:cNvGraphicFramePr>
          <p:nvPr/>
        </p:nvGraphicFramePr>
        <p:xfrm>
          <a:off x="2268538" y="1341438"/>
          <a:ext cx="249555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비트맵 이미지" r:id="rId4" imgW="2495238" imgH="1200318" progId="Paint.Picture">
                  <p:embed/>
                </p:oleObj>
              </mc:Choice>
              <mc:Fallback>
                <p:oleObj name="비트맵 이미지" r:id="rId4" imgW="2495238" imgH="1200318" progId="Paint.Picture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341438"/>
                        <a:ext cx="249555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8" name="Rectangle 2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단기하중</a:t>
            </a:r>
            <a:r>
              <a:rPr lang="en-US" altLang="ko-KR" sz="1800"/>
              <a:t>, </a:t>
            </a:r>
            <a:r>
              <a:rPr lang="ko-KR" altLang="en-US" sz="1800"/>
              <a:t>중심축하중</a:t>
            </a:r>
            <a:r>
              <a:rPr lang="en-US" altLang="ko-KR" sz="1800"/>
              <a:t>, </a:t>
            </a:r>
            <a:r>
              <a:rPr lang="ko-KR" altLang="en-US" sz="1800"/>
              <a:t>재료가 선형 거동 </a:t>
            </a:r>
          </a:p>
        </p:txBody>
      </p:sp>
      <p:pic>
        <p:nvPicPr>
          <p:cNvPr id="512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" name="Text Box 4"/>
          <p:cNvSpPr txBox="1">
            <a:spLocks noChangeArrowheads="1"/>
          </p:cNvSpPr>
          <p:nvPr/>
        </p:nvSpPr>
        <p:spPr bwMode="auto">
          <a:xfrm>
            <a:off x="227013" y="122238"/>
            <a:ext cx="242411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응력 및 축강도 산정</a:t>
            </a:r>
          </a:p>
        </p:txBody>
      </p:sp>
      <p:sp>
        <p:nvSpPr>
          <p:cNvPr id="5131" name="Text Box 8"/>
          <p:cNvSpPr txBox="1">
            <a:spLocks noChangeArrowheads="1"/>
          </p:cNvSpPr>
          <p:nvPr/>
        </p:nvSpPr>
        <p:spPr bwMode="auto">
          <a:xfrm>
            <a:off x="527050" y="1462088"/>
            <a:ext cx="18811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marL="273050" indent="-2730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ko-KR" altLang="en-US" sz="1800"/>
              <a:t>콘크리트 응력 </a:t>
            </a:r>
            <a:r>
              <a:rPr lang="en-US" altLang="ko-KR" sz="1800"/>
              <a:t>:</a:t>
            </a:r>
          </a:p>
        </p:txBody>
      </p:sp>
      <p:sp>
        <p:nvSpPr>
          <p:cNvPr id="5132" name="Text Box 9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4.2 </a:t>
            </a:r>
            <a:r>
              <a:rPr lang="ko-KR" altLang="en-US">
                <a:solidFill>
                  <a:schemeClr val="bg1"/>
                </a:solidFill>
              </a:rPr>
              <a:t>중심 축력에 대한 거동</a:t>
            </a:r>
          </a:p>
        </p:txBody>
      </p:sp>
      <p:graphicFrame>
        <p:nvGraphicFramePr>
          <p:cNvPr id="5123" name="Object 10"/>
          <p:cNvGraphicFramePr>
            <a:graphicFrameLocks noChangeAspect="1"/>
          </p:cNvGraphicFramePr>
          <p:nvPr/>
        </p:nvGraphicFramePr>
        <p:xfrm>
          <a:off x="6561138" y="1052513"/>
          <a:ext cx="1827212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비트맵 이미지" r:id="rId7" imgW="2324424" imgH="2657846" progId="Paint.Picture">
                  <p:embed/>
                </p:oleObj>
              </mc:Choice>
              <mc:Fallback>
                <p:oleObj name="비트맵 이미지" r:id="rId7" imgW="2324424" imgH="2657846" progId="Paint.Picture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1138" y="1052513"/>
                        <a:ext cx="1827212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3" name="Text Box 12"/>
          <p:cNvSpPr txBox="1">
            <a:spLocks noChangeArrowheads="1"/>
          </p:cNvSpPr>
          <p:nvPr/>
        </p:nvSpPr>
        <p:spPr bwMode="auto">
          <a:xfrm>
            <a:off x="519113" y="2054225"/>
            <a:ext cx="14684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marL="273050" indent="-2730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ko-KR" altLang="en-US" sz="1800"/>
              <a:t>철근 응력 </a:t>
            </a:r>
            <a:r>
              <a:rPr lang="en-US" altLang="ko-KR" sz="1800"/>
              <a:t>:</a:t>
            </a:r>
          </a:p>
        </p:txBody>
      </p:sp>
      <p:sp>
        <p:nvSpPr>
          <p:cNvPr id="5134" name="Text Box 13"/>
          <p:cNvSpPr txBox="1">
            <a:spLocks noChangeArrowheads="1"/>
          </p:cNvSpPr>
          <p:nvPr/>
        </p:nvSpPr>
        <p:spPr bwMode="auto">
          <a:xfrm>
            <a:off x="4151313" y="2112963"/>
            <a:ext cx="24368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/>
              <a:t>from compatibility cond.</a:t>
            </a:r>
          </a:p>
        </p:txBody>
      </p:sp>
      <p:sp>
        <p:nvSpPr>
          <p:cNvPr id="5135" name="Rectangle 14"/>
          <p:cNvSpPr>
            <a:spLocks noChangeArrowheads="1"/>
          </p:cNvSpPr>
          <p:nvPr/>
        </p:nvSpPr>
        <p:spPr bwMode="auto">
          <a:xfrm>
            <a:off x="504825" y="3068638"/>
            <a:ext cx="457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장기하중</a:t>
            </a:r>
            <a:r>
              <a:rPr lang="en-US" altLang="ko-KR" sz="1800"/>
              <a:t>, </a:t>
            </a:r>
            <a:r>
              <a:rPr lang="ko-KR" altLang="en-US" sz="1800"/>
              <a:t>중심축하중</a:t>
            </a:r>
            <a:r>
              <a:rPr lang="en-US" altLang="ko-KR" sz="1800"/>
              <a:t>, </a:t>
            </a:r>
            <a:r>
              <a:rPr lang="ko-KR" altLang="en-US" sz="1800"/>
              <a:t>재료가 선형 거동</a:t>
            </a:r>
          </a:p>
        </p:txBody>
      </p:sp>
      <p:pic>
        <p:nvPicPr>
          <p:cNvPr id="5136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3103563"/>
            <a:ext cx="217488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124" name="Object 16"/>
          <p:cNvGraphicFramePr>
            <a:graphicFrameLocks noChangeAspect="1"/>
          </p:cNvGraphicFramePr>
          <p:nvPr/>
        </p:nvGraphicFramePr>
        <p:xfrm>
          <a:off x="2303463" y="2565400"/>
          <a:ext cx="27241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비트맵 이미지" r:id="rId9" imgW="2723810" imgH="400000" progId="Paint.Picture">
                  <p:embed/>
                </p:oleObj>
              </mc:Choice>
              <mc:Fallback>
                <p:oleObj name="비트맵 이미지" r:id="rId9" imgW="2723810" imgH="400000" progId="Paint.Picture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3463" y="2565400"/>
                        <a:ext cx="272415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7" name="Text Box 17"/>
          <p:cNvSpPr txBox="1">
            <a:spLocks noChangeArrowheads="1"/>
          </p:cNvSpPr>
          <p:nvPr/>
        </p:nvSpPr>
        <p:spPr bwMode="auto">
          <a:xfrm>
            <a:off x="522288" y="2554288"/>
            <a:ext cx="11985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marL="273050" indent="-2730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ko-KR" altLang="en-US" sz="1800"/>
              <a:t>축강도 </a:t>
            </a:r>
            <a:r>
              <a:rPr lang="en-US" altLang="ko-KR" sz="1800"/>
              <a:t>:</a:t>
            </a:r>
          </a:p>
        </p:txBody>
      </p:sp>
      <p:graphicFrame>
        <p:nvGraphicFramePr>
          <p:cNvPr id="5125" name="Object 21"/>
          <p:cNvGraphicFramePr>
            <a:graphicFrameLocks noChangeAspect="1"/>
          </p:cNvGraphicFramePr>
          <p:nvPr/>
        </p:nvGraphicFramePr>
        <p:xfrm>
          <a:off x="900113" y="4460875"/>
          <a:ext cx="2879725" cy="183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비트맵 이미지" r:id="rId11" imgW="3277057" imgH="2085714" progId="Paint.Picture">
                  <p:embed/>
                </p:oleObj>
              </mc:Choice>
              <mc:Fallback>
                <p:oleObj name="비트맵 이미지" r:id="rId11" imgW="3277057" imgH="2085714" progId="Paint.Picture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460875"/>
                        <a:ext cx="2879725" cy="183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8" name="Text Box 22"/>
          <p:cNvSpPr txBox="1">
            <a:spLocks noChangeArrowheads="1"/>
          </p:cNvSpPr>
          <p:nvPr/>
        </p:nvSpPr>
        <p:spPr bwMode="auto">
          <a:xfrm>
            <a:off x="1457325" y="6332538"/>
            <a:ext cx="19954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ctr" eaLnBrk="1" hangingPunct="1"/>
            <a:r>
              <a:rPr lang="ko-KR" altLang="en-US"/>
              <a:t>시간에 따른 응력 변화</a:t>
            </a:r>
          </a:p>
        </p:txBody>
      </p:sp>
      <p:graphicFrame>
        <p:nvGraphicFramePr>
          <p:cNvPr id="5126" name="Object 23"/>
          <p:cNvGraphicFramePr>
            <a:graphicFrameLocks noChangeAspect="1"/>
          </p:cNvGraphicFramePr>
          <p:nvPr/>
        </p:nvGraphicFramePr>
        <p:xfrm>
          <a:off x="4932363" y="4087813"/>
          <a:ext cx="2735262" cy="221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비트맵 이미지" r:id="rId13" imgW="2971429" imgH="2409524" progId="Paint.Picture">
                  <p:embed/>
                </p:oleObj>
              </mc:Choice>
              <mc:Fallback>
                <p:oleObj name="비트맵 이미지" r:id="rId13" imgW="2971429" imgH="2409524" progId="Paint.Picture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4087813"/>
                        <a:ext cx="2735262" cy="221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9" name="Text Box 24"/>
          <p:cNvSpPr txBox="1">
            <a:spLocks noChangeArrowheads="1"/>
          </p:cNvSpPr>
          <p:nvPr/>
        </p:nvSpPr>
        <p:spPr bwMode="auto">
          <a:xfrm>
            <a:off x="4756150" y="6332538"/>
            <a:ext cx="3168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ctr" eaLnBrk="1" hangingPunct="1"/>
            <a:r>
              <a:rPr lang="ko-KR" altLang="en-US"/>
              <a:t>철근과 콘크리트의 응력</a:t>
            </a:r>
            <a:r>
              <a:rPr lang="en-US" altLang="ko-KR"/>
              <a:t>-</a:t>
            </a:r>
            <a:r>
              <a:rPr lang="ko-KR" altLang="en-US"/>
              <a:t>변형률 관계</a:t>
            </a:r>
          </a:p>
        </p:txBody>
      </p:sp>
      <p:graphicFrame>
        <p:nvGraphicFramePr>
          <p:cNvPr id="5127" name="Object 25"/>
          <p:cNvGraphicFramePr>
            <a:graphicFrameLocks noChangeAspect="1"/>
          </p:cNvGraphicFramePr>
          <p:nvPr/>
        </p:nvGraphicFramePr>
        <p:xfrm>
          <a:off x="2376488" y="3933825"/>
          <a:ext cx="304800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비트맵 이미지" r:id="rId15" imgW="3048426" imgH="333333" progId="Paint.Picture">
                  <p:embed/>
                </p:oleObj>
              </mc:Choice>
              <mc:Fallback>
                <p:oleObj name="비트맵 이미지" r:id="rId15" imgW="3048426" imgH="333333" progId="Paint.Picture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488" y="3933825"/>
                        <a:ext cx="3048000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0" name="Text Box 26"/>
          <p:cNvSpPr txBox="1">
            <a:spLocks noChangeArrowheads="1"/>
          </p:cNvSpPr>
          <p:nvPr/>
        </p:nvSpPr>
        <p:spPr bwMode="auto">
          <a:xfrm>
            <a:off x="527050" y="3500438"/>
            <a:ext cx="7467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marL="273050" indent="-2730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ko-KR" altLang="en-US" sz="1800"/>
              <a:t>철근</a:t>
            </a:r>
            <a:r>
              <a:rPr lang="en-US" altLang="ko-KR" sz="1800"/>
              <a:t>, </a:t>
            </a:r>
            <a:r>
              <a:rPr lang="ko-KR" altLang="en-US" sz="1800"/>
              <a:t>콘크리트 응력 </a:t>
            </a:r>
            <a:r>
              <a:rPr lang="en-US" altLang="ko-KR" sz="1800"/>
              <a:t>: </a:t>
            </a:r>
            <a:r>
              <a:rPr lang="ko-KR" altLang="en-US" sz="1800"/>
              <a:t>콘크리트의 크리프로 인하여 응력이 시간에 따라 변함 </a:t>
            </a:r>
          </a:p>
        </p:txBody>
      </p:sp>
      <p:sp>
        <p:nvSpPr>
          <p:cNvPr id="5141" name="Text Box 27"/>
          <p:cNvSpPr txBox="1">
            <a:spLocks noChangeArrowheads="1"/>
          </p:cNvSpPr>
          <p:nvPr/>
        </p:nvSpPr>
        <p:spPr bwMode="auto">
          <a:xfrm>
            <a:off x="522288" y="3898900"/>
            <a:ext cx="1198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marL="273050" indent="-2730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ko-KR" altLang="en-US" sz="1800"/>
              <a:t>축강도 </a:t>
            </a:r>
            <a:r>
              <a:rPr lang="en-US" altLang="ko-KR" sz="1800"/>
              <a:t>:</a:t>
            </a:r>
          </a:p>
        </p:txBody>
      </p:sp>
      <p:sp>
        <p:nvSpPr>
          <p:cNvPr id="5142" name="Rectangle 28"/>
          <p:cNvSpPr>
            <a:spLocks noChangeArrowheads="1"/>
          </p:cNvSpPr>
          <p:nvPr/>
        </p:nvSpPr>
        <p:spPr bwMode="auto">
          <a:xfrm>
            <a:off x="2901950" y="3983038"/>
            <a:ext cx="431800" cy="282575"/>
          </a:xfrm>
          <a:prstGeom prst="rect">
            <a:avLst/>
          </a:prstGeom>
          <a:noFill/>
          <a:ln w="9525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143" name="Rectangle 29"/>
          <p:cNvSpPr>
            <a:spLocks noChangeArrowheads="1"/>
          </p:cNvSpPr>
          <p:nvPr/>
        </p:nvSpPr>
        <p:spPr bwMode="auto">
          <a:xfrm>
            <a:off x="2860675" y="2174875"/>
            <a:ext cx="168275" cy="239713"/>
          </a:xfrm>
          <a:prstGeom prst="rect">
            <a:avLst/>
          </a:prstGeom>
          <a:noFill/>
          <a:ln w="9525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0"/>
          <p:cNvGraphicFramePr>
            <a:graphicFrameLocks noChangeAspect="1"/>
          </p:cNvGraphicFramePr>
          <p:nvPr/>
        </p:nvGraphicFramePr>
        <p:xfrm>
          <a:off x="1547813" y="3482975"/>
          <a:ext cx="5400675" cy="297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비트맵 이미지" r:id="rId4" imgW="6200000" imgH="3409524" progId="Paint.Picture">
                  <p:embed/>
                </p:oleObj>
              </mc:Choice>
              <mc:Fallback>
                <p:oleObj name="비트맵 이미지" r:id="rId4" imgW="6200000" imgH="3409524" progId="Paint.Picture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482975"/>
                        <a:ext cx="5400675" cy="297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횡보강 방식</a:t>
            </a:r>
          </a:p>
        </p:txBody>
      </p:sp>
      <p:pic>
        <p:nvPicPr>
          <p:cNvPr id="614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227013" y="122238"/>
            <a:ext cx="15160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횡보강 효과</a:t>
            </a:r>
          </a:p>
        </p:txBody>
      </p:sp>
      <p:sp>
        <p:nvSpPr>
          <p:cNvPr id="6150" name="Text Box 7"/>
          <p:cNvSpPr txBox="1">
            <a:spLocks noChangeArrowheads="1"/>
          </p:cNvSpPr>
          <p:nvPr/>
        </p:nvSpPr>
        <p:spPr bwMode="auto">
          <a:xfrm>
            <a:off x="5292725" y="6075363"/>
            <a:ext cx="3330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ctr" eaLnBrk="1" hangingPunct="1"/>
            <a:r>
              <a:rPr lang="ko-KR" altLang="en-US"/>
              <a:t>횡보강에 따른 콘크리트 압축강도 변화</a:t>
            </a:r>
          </a:p>
        </p:txBody>
      </p:sp>
      <p:sp>
        <p:nvSpPr>
          <p:cNvPr id="6151" name="Text Box 9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4.2 </a:t>
            </a:r>
            <a:r>
              <a:rPr lang="ko-KR" altLang="en-US">
                <a:solidFill>
                  <a:schemeClr val="bg1"/>
                </a:solidFill>
              </a:rPr>
              <a:t>중심 축력에 대한 거동</a:t>
            </a:r>
          </a:p>
        </p:txBody>
      </p:sp>
      <p:sp>
        <p:nvSpPr>
          <p:cNvPr id="6152" name="Text Box 11"/>
          <p:cNvSpPr txBox="1">
            <a:spLocks noChangeArrowheads="1"/>
          </p:cNvSpPr>
          <p:nvPr/>
        </p:nvSpPr>
        <p:spPr bwMode="auto">
          <a:xfrm>
            <a:off x="527050" y="1462088"/>
            <a:ext cx="8005763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ko-KR" altLang="en-US" sz="1800"/>
              <a:t>능동적 횡구속</a:t>
            </a:r>
            <a:r>
              <a:rPr lang="en-US" altLang="ko-KR" sz="1800"/>
              <a:t>(active confinement) : </a:t>
            </a:r>
            <a:r>
              <a:rPr lang="ko-KR" altLang="en-US" sz="1800"/>
              <a:t>횡방향 응력이 종방향 응력에 </a:t>
            </a:r>
            <a:r>
              <a:rPr lang="ko-KR" altLang="en-US" sz="1800">
                <a:solidFill>
                  <a:srgbClr val="A50021"/>
                </a:solidFill>
              </a:rPr>
              <a:t>독립</a:t>
            </a:r>
            <a:r>
              <a:rPr lang="ko-KR" altLang="en-US" sz="1800"/>
              <a:t>적인 것	으로서 일반적으로 </a:t>
            </a:r>
            <a:r>
              <a:rPr lang="ko-KR" altLang="en-US" sz="1800">
                <a:solidFill>
                  <a:srgbClr val="A50021"/>
                </a:solidFill>
              </a:rPr>
              <a:t>횡방향으로 먼저 일정한 응력을 가한 후</a:t>
            </a:r>
            <a:r>
              <a:rPr lang="ko-KR" altLang="en-US" sz="1800"/>
              <a:t> 종방향으로 힘	을 가하는 방법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ko-KR" altLang="en-US" sz="1800"/>
              <a:t>수동적 횡구속</a:t>
            </a:r>
            <a:r>
              <a:rPr lang="en-US" altLang="ko-KR" sz="1800"/>
              <a:t>(passive confinement) : </a:t>
            </a:r>
            <a:r>
              <a:rPr lang="ko-KR" altLang="en-US" sz="1800"/>
              <a:t>종방향으로 힘을 가하는 것에 따라 </a:t>
            </a:r>
            <a:br>
              <a:rPr lang="ko-KR" altLang="en-US" sz="1800"/>
            </a:br>
            <a:r>
              <a:rPr lang="ko-KR" altLang="en-US" sz="1800"/>
              <a:t>	</a:t>
            </a:r>
            <a:r>
              <a:rPr lang="ko-KR" altLang="en-US" sz="1800">
                <a:solidFill>
                  <a:srgbClr val="A50021"/>
                </a:solidFill>
              </a:rPr>
              <a:t>횡방향 응력이 부차적으로 발생</a:t>
            </a:r>
            <a:r>
              <a:rPr lang="ko-KR" altLang="en-US" sz="1800"/>
              <a:t>하여</a:t>
            </a:r>
            <a:r>
              <a:rPr lang="en-US" altLang="ko-KR" sz="1800"/>
              <a:t>(</a:t>
            </a:r>
            <a:r>
              <a:rPr lang="ko-KR" altLang="en-US" sz="1800"/>
              <a:t>푸아송 비</a:t>
            </a:r>
            <a:r>
              <a:rPr lang="en-US" altLang="ko-KR" sz="1800"/>
              <a:t>) </a:t>
            </a:r>
            <a:r>
              <a:rPr lang="ko-KR" altLang="en-US" sz="1800"/>
              <a:t>횡구속되는 방법 </a:t>
            </a:r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469900" y="3068638"/>
            <a:ext cx="5254625" cy="431800"/>
          </a:xfrm>
          <a:prstGeom prst="rect">
            <a:avLst/>
          </a:prstGeom>
          <a:solidFill>
            <a:srgbClr val="CADBF2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>
            <a:outerShdw dist="53882" dir="2700000" algn="ctr" rotWithShape="0">
              <a:srgbClr val="C0C0C0">
                <a:alpha val="50000"/>
              </a:srgbClr>
            </a:outerShdw>
          </a:effectLst>
        </p:spPr>
        <p:txBody>
          <a:bodyPr anchor="ctr"/>
          <a:lstStyle/>
          <a:p>
            <a:pPr indent="265113" defTabSz="255588"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ko-KR" altLang="en-US" sz="1800"/>
              <a:t>나선</a:t>
            </a:r>
            <a:r>
              <a:rPr lang="en-US" altLang="ko-KR" sz="1800"/>
              <a:t>, </a:t>
            </a:r>
            <a:r>
              <a:rPr lang="ko-KR" altLang="en-US" sz="1800"/>
              <a:t>띠철근 </a:t>
            </a:r>
            <a:r>
              <a:rPr lang="en-US" altLang="ko-KR" sz="1800"/>
              <a:t>: </a:t>
            </a:r>
            <a:r>
              <a:rPr lang="ko-KR" altLang="en-US" sz="1800"/>
              <a:t>능동적 횡구속</a:t>
            </a:r>
            <a:r>
              <a:rPr lang="en-US" altLang="ko-KR" sz="1800"/>
              <a:t>? </a:t>
            </a:r>
            <a:r>
              <a:rPr lang="ko-KR" altLang="en-US" sz="1800"/>
              <a:t>수동적 횡구속</a:t>
            </a:r>
            <a:r>
              <a:rPr lang="en-US" altLang="ko-KR" sz="180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3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효 과</a:t>
            </a:r>
          </a:p>
        </p:txBody>
      </p:sp>
      <p:pic>
        <p:nvPicPr>
          <p:cNvPr id="717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6" name="Text Box 5"/>
          <p:cNvSpPr txBox="1">
            <a:spLocks noChangeArrowheads="1"/>
          </p:cNvSpPr>
          <p:nvPr/>
        </p:nvSpPr>
        <p:spPr bwMode="auto">
          <a:xfrm>
            <a:off x="227013" y="122238"/>
            <a:ext cx="15160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횡보강 효과</a:t>
            </a:r>
          </a:p>
        </p:txBody>
      </p:sp>
      <p:sp>
        <p:nvSpPr>
          <p:cNvPr id="7177" name="Text Box 7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4.2 </a:t>
            </a:r>
            <a:r>
              <a:rPr lang="ko-KR" altLang="en-US">
                <a:solidFill>
                  <a:schemeClr val="bg1"/>
                </a:solidFill>
              </a:rPr>
              <a:t>중심 축력에 대한 거동</a:t>
            </a:r>
          </a:p>
        </p:txBody>
      </p:sp>
      <p:sp>
        <p:nvSpPr>
          <p:cNvPr id="7178" name="Text Box 11"/>
          <p:cNvSpPr txBox="1">
            <a:spLocks noChangeArrowheads="1"/>
          </p:cNvSpPr>
          <p:nvPr/>
        </p:nvSpPr>
        <p:spPr bwMode="auto">
          <a:xfrm>
            <a:off x="527050" y="1462088"/>
            <a:ext cx="36591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marL="273050" indent="-2730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ko-KR" altLang="en-US" sz="1800"/>
              <a:t>압축강도의 증가</a:t>
            </a:r>
            <a:r>
              <a:rPr lang="en-US" altLang="ko-KR" sz="1800"/>
              <a:t>, </a:t>
            </a:r>
            <a:r>
              <a:rPr lang="ko-KR" altLang="en-US" sz="1800"/>
              <a:t>취성적 성질 완화</a:t>
            </a:r>
          </a:p>
          <a:p>
            <a:pPr eaLnBrk="1" hangingPunct="1">
              <a:buFont typeface="Wingdings" pitchFamily="2" charset="2"/>
              <a:buChar char="ü"/>
            </a:pPr>
            <a:endParaRPr lang="en-US" altLang="ko-KR" sz="1800"/>
          </a:p>
        </p:txBody>
      </p:sp>
      <p:graphicFrame>
        <p:nvGraphicFramePr>
          <p:cNvPr id="7170" name="Object 13"/>
          <p:cNvGraphicFramePr>
            <a:graphicFrameLocks noChangeAspect="1"/>
          </p:cNvGraphicFramePr>
          <p:nvPr/>
        </p:nvGraphicFramePr>
        <p:xfrm>
          <a:off x="1258888" y="3500438"/>
          <a:ext cx="2952750" cy="232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비트맵 이미지" r:id="rId5" imgW="3790476" imgH="2980952" progId="Paint.Picture">
                  <p:embed/>
                </p:oleObj>
              </mc:Choice>
              <mc:Fallback>
                <p:oleObj name="비트맵 이미지" r:id="rId5" imgW="3790476" imgH="2980952" progId="Paint.Picture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500438"/>
                        <a:ext cx="2952750" cy="232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14"/>
          <p:cNvGraphicFramePr>
            <a:graphicFrameLocks noChangeAspect="1"/>
          </p:cNvGraphicFramePr>
          <p:nvPr/>
        </p:nvGraphicFramePr>
        <p:xfrm>
          <a:off x="5508625" y="3789363"/>
          <a:ext cx="1885950" cy="192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비트맵 이미지" r:id="rId7" imgW="2238687" imgH="2285714" progId="Paint.Picture">
                  <p:embed/>
                </p:oleObj>
              </mc:Choice>
              <mc:Fallback>
                <p:oleObj name="비트맵 이미지" r:id="rId7" imgW="2238687" imgH="2285714" progId="Paint.Picture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3789363"/>
                        <a:ext cx="1885950" cy="192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16"/>
          <p:cNvGraphicFramePr>
            <a:graphicFrameLocks noChangeAspect="1"/>
          </p:cNvGraphicFramePr>
          <p:nvPr/>
        </p:nvGraphicFramePr>
        <p:xfrm>
          <a:off x="2513013" y="2092325"/>
          <a:ext cx="259397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Equation" r:id="rId9" imgW="1815840" imgH="241200" progId="Equation.3">
                  <p:embed/>
                </p:oleObj>
              </mc:Choice>
              <mc:Fallback>
                <p:oleObj name="Equation" r:id="rId9" imgW="1815840" imgH="241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3013" y="2092325"/>
                        <a:ext cx="2593975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9" name="Text Box 17"/>
          <p:cNvSpPr txBox="1">
            <a:spLocks noChangeArrowheads="1"/>
          </p:cNvSpPr>
          <p:nvPr/>
        </p:nvSpPr>
        <p:spPr bwMode="auto">
          <a:xfrm>
            <a:off x="527050" y="2060575"/>
            <a:ext cx="1958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marL="273050" indent="-2730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en-US" altLang="ko-KR" sz="1800"/>
              <a:t>Peak point </a:t>
            </a:r>
            <a:r>
              <a:rPr lang="ko-KR" altLang="en-US" sz="1800"/>
              <a:t>전 </a:t>
            </a:r>
            <a:r>
              <a:rPr lang="en-US" altLang="ko-KR" sz="1800"/>
              <a:t>:</a:t>
            </a:r>
          </a:p>
        </p:txBody>
      </p:sp>
      <p:graphicFrame>
        <p:nvGraphicFramePr>
          <p:cNvPr id="7173" name="Object 18"/>
          <p:cNvGraphicFramePr>
            <a:graphicFrameLocks noChangeAspect="1"/>
          </p:cNvGraphicFramePr>
          <p:nvPr/>
        </p:nvGraphicFramePr>
        <p:xfrm>
          <a:off x="2538413" y="2513013"/>
          <a:ext cx="19589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name="Equation" r:id="rId11" imgW="1371600" imgH="241200" progId="Equation.3">
                  <p:embed/>
                </p:oleObj>
              </mc:Choice>
              <mc:Fallback>
                <p:oleObj name="Equation" r:id="rId11" imgW="1371600" imgH="241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8413" y="2513013"/>
                        <a:ext cx="19589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0" name="Text Box 19"/>
          <p:cNvSpPr txBox="1">
            <a:spLocks noChangeArrowheads="1"/>
          </p:cNvSpPr>
          <p:nvPr/>
        </p:nvSpPr>
        <p:spPr bwMode="auto">
          <a:xfrm>
            <a:off x="527050" y="2481263"/>
            <a:ext cx="1958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marL="273050" indent="-2730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en-US" altLang="ko-KR" sz="1800"/>
              <a:t>Peak point </a:t>
            </a:r>
            <a:r>
              <a:rPr lang="ko-KR" altLang="en-US" sz="1800"/>
              <a:t>후 </a:t>
            </a:r>
            <a:r>
              <a:rPr lang="en-US" altLang="ko-KR" sz="1800"/>
              <a:t>:</a:t>
            </a:r>
          </a:p>
        </p:txBody>
      </p:sp>
      <p:sp>
        <p:nvSpPr>
          <p:cNvPr id="7181" name="Text Box 20"/>
          <p:cNvSpPr txBox="1">
            <a:spLocks noChangeArrowheads="1"/>
          </p:cNvSpPr>
          <p:nvPr/>
        </p:nvSpPr>
        <p:spPr bwMode="auto">
          <a:xfrm>
            <a:off x="5378450" y="1892300"/>
            <a:ext cx="34512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en-US" altLang="ko-KR" sz="1800" i="1">
                <a:latin typeface="Times New Roman" pitchFamily="18" charset="0"/>
              </a:rPr>
              <a:t>A</a:t>
            </a:r>
            <a:r>
              <a:rPr lang="en-US" altLang="ko-KR" sz="1800" i="1" baseline="-25000">
                <a:latin typeface="Times New Roman" pitchFamily="18" charset="0"/>
              </a:rPr>
              <a:t>g</a:t>
            </a:r>
            <a:r>
              <a:rPr lang="en-US" altLang="ko-KR" sz="1800"/>
              <a:t> : </a:t>
            </a:r>
            <a:r>
              <a:rPr lang="ko-KR" altLang="en-US" sz="1800"/>
              <a:t>단면의 전체 면적</a:t>
            </a:r>
          </a:p>
          <a:p>
            <a:pPr eaLnBrk="1" hangingPunct="1"/>
            <a:r>
              <a:rPr lang="en-US" altLang="ko-KR" sz="1800" i="1">
                <a:latin typeface="Times New Roman" pitchFamily="18" charset="0"/>
              </a:rPr>
              <a:t>A</a:t>
            </a:r>
            <a:r>
              <a:rPr lang="en-US" altLang="ko-KR" sz="1800" i="1" baseline="-25000">
                <a:latin typeface="Times New Roman" pitchFamily="18" charset="0"/>
              </a:rPr>
              <a:t>st</a:t>
            </a:r>
            <a:r>
              <a:rPr lang="en-US" altLang="ko-KR" sz="1800"/>
              <a:t> : </a:t>
            </a:r>
            <a:r>
              <a:rPr lang="ko-KR" altLang="en-US" sz="1800"/>
              <a:t>철근의 면적</a:t>
            </a:r>
          </a:p>
          <a:p>
            <a:pPr eaLnBrk="1" hangingPunct="1"/>
            <a:r>
              <a:rPr lang="en-US" altLang="ko-KR" sz="1800" i="1">
                <a:latin typeface="Times New Roman" pitchFamily="18" charset="0"/>
              </a:rPr>
              <a:t>A</a:t>
            </a:r>
            <a:r>
              <a:rPr lang="en-US" altLang="ko-KR" sz="1800" i="1" baseline="-25000">
                <a:latin typeface="Times New Roman" pitchFamily="18" charset="0"/>
              </a:rPr>
              <a:t>c</a:t>
            </a:r>
            <a:r>
              <a:rPr lang="en-US" altLang="ko-KR" sz="1800"/>
              <a:t> : </a:t>
            </a:r>
            <a:r>
              <a:rPr lang="ko-KR" altLang="en-US" sz="1800"/>
              <a:t>횡보강 철근 바깥쪽 콘크리트가</a:t>
            </a:r>
            <a:br>
              <a:rPr lang="ko-KR" altLang="en-US" sz="1800"/>
            </a:br>
            <a:r>
              <a:rPr lang="ko-KR" altLang="en-US" sz="1800"/>
              <a:t>      떨어져 나간 후 콘크리트 면적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축력과 휨모멘트</a:t>
            </a:r>
            <a:r>
              <a:rPr lang="en-US" altLang="ko-KR" sz="1800"/>
              <a:t>?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227013" y="122238"/>
            <a:ext cx="7635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개 요</a:t>
            </a: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4.3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527050" y="1485900"/>
            <a:ext cx="82931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ko-KR" altLang="en-US" sz="1800"/>
              <a:t>실제 구조물의 기둥은 중심에 축하중이 작용하여 축력만이 작용하는 것이 아니라</a:t>
            </a:r>
            <a:br>
              <a:rPr lang="ko-KR" altLang="en-US" sz="1800"/>
            </a:br>
            <a:r>
              <a:rPr lang="ko-KR" altLang="en-US" sz="1800"/>
              <a:t>편심하중에 의한 축력과 휨모멘트가 동시에 작용하는 경우가 많다</a:t>
            </a:r>
            <a:r>
              <a:rPr lang="en-US" altLang="ko-KR" sz="1800"/>
              <a:t>. </a:t>
            </a:r>
          </a:p>
          <a:p>
            <a:pPr eaLnBrk="1" hangingPunct="1">
              <a:buFont typeface="Wingdings" pitchFamily="2" charset="2"/>
              <a:buChar char="ü"/>
            </a:pPr>
            <a:endParaRPr lang="en-US" altLang="ko-KR" sz="1800"/>
          </a:p>
        </p:txBody>
      </p:sp>
      <p:sp>
        <p:nvSpPr>
          <p:cNvPr id="38919" name="Rectangle 14"/>
          <p:cNvSpPr>
            <a:spLocks noChangeArrowheads="1"/>
          </p:cNvSpPr>
          <p:nvPr/>
        </p:nvSpPr>
        <p:spPr bwMode="auto">
          <a:xfrm>
            <a:off x="504825" y="2362200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탄성 해석</a:t>
            </a:r>
          </a:p>
        </p:txBody>
      </p:sp>
      <p:pic>
        <p:nvPicPr>
          <p:cNvPr id="38920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2397125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1" name="Text Box 16"/>
          <p:cNvSpPr txBox="1">
            <a:spLocks noChangeArrowheads="1"/>
          </p:cNvSpPr>
          <p:nvPr/>
        </p:nvSpPr>
        <p:spPr bwMode="auto">
          <a:xfrm>
            <a:off x="527050" y="2849563"/>
            <a:ext cx="82931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endParaRPr lang="en-US" altLang="ko-KR" sz="1800"/>
          </a:p>
          <a:p>
            <a:pPr eaLnBrk="1" hangingPunct="1">
              <a:buFont typeface="Wingdings" pitchFamily="2" charset="2"/>
              <a:buChar char="ü"/>
            </a:pPr>
            <a:endParaRPr lang="en-US" altLang="ko-KR" sz="1800"/>
          </a:p>
        </p:txBody>
      </p:sp>
      <p:sp>
        <p:nvSpPr>
          <p:cNvPr id="38922" name="Text Box 17"/>
          <p:cNvSpPr txBox="1">
            <a:spLocks noChangeArrowheads="1"/>
          </p:cNvSpPr>
          <p:nvPr/>
        </p:nvSpPr>
        <p:spPr bwMode="auto">
          <a:xfrm>
            <a:off x="527050" y="2849563"/>
            <a:ext cx="829310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1800">
                <a:solidFill>
                  <a:srgbClr val="A50021"/>
                </a:solidFill>
              </a:rPr>
              <a:t>허용응력설계법</a:t>
            </a:r>
            <a:r>
              <a:rPr lang="ko-KR" altLang="en-US" sz="1800"/>
              <a:t>에서는 단면을 해석</a:t>
            </a:r>
            <a:r>
              <a:rPr lang="en-US" altLang="ko-KR" sz="1800"/>
              <a:t>, </a:t>
            </a:r>
            <a:r>
              <a:rPr lang="ko-KR" altLang="en-US" sz="1800"/>
              <a:t>설계할 때 </a:t>
            </a:r>
            <a:r>
              <a:rPr lang="ko-KR" altLang="en-US" sz="1800">
                <a:solidFill>
                  <a:srgbClr val="A50021"/>
                </a:solidFill>
              </a:rPr>
              <a:t>선형탄성 해석에</a:t>
            </a:r>
            <a:r>
              <a:rPr lang="ko-KR" altLang="en-US" sz="1800"/>
              <a:t> 의한다</a:t>
            </a:r>
            <a:r>
              <a:rPr lang="en-US" altLang="ko-KR" sz="1800"/>
              <a:t>.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1800"/>
              <a:t>압축부재에서 실제 응력 상태는 </a:t>
            </a:r>
            <a:r>
              <a:rPr lang="ko-KR" altLang="en-US" sz="1800">
                <a:solidFill>
                  <a:srgbClr val="A50021"/>
                </a:solidFill>
              </a:rPr>
              <a:t>시간의 흐름에</a:t>
            </a:r>
            <a:r>
              <a:rPr lang="ko-KR" altLang="en-US" sz="1800"/>
              <a:t> 따라 </a:t>
            </a:r>
            <a:r>
              <a:rPr lang="ko-KR" altLang="en-US" sz="1800">
                <a:solidFill>
                  <a:srgbClr val="A50021"/>
                </a:solidFill>
              </a:rPr>
              <a:t>탄성 해석에 의한 값과 큰 차이가</a:t>
            </a:r>
            <a:r>
              <a:rPr lang="ko-KR" altLang="en-US" sz="1800"/>
              <a:t> 발생한다</a:t>
            </a:r>
            <a:r>
              <a:rPr lang="en-US" altLang="ko-KR" sz="1800"/>
              <a:t>. (</a:t>
            </a:r>
            <a:r>
              <a:rPr lang="ko-KR" altLang="en-US" sz="1800"/>
              <a:t>콘크리트 크리프 변형 때문</a:t>
            </a:r>
            <a:r>
              <a:rPr lang="en-US" altLang="ko-KR" sz="1800"/>
              <a:t>)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1800"/>
              <a:t>최근에는 이러한 이유로 강도설계법 개념을 이용한 별도설계법을 이용하고 있다</a:t>
            </a:r>
            <a:r>
              <a:rPr lang="en-US" altLang="ko-KR" sz="1800"/>
              <a:t>.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1800">
                <a:solidFill>
                  <a:srgbClr val="A50021"/>
                </a:solidFill>
              </a:rPr>
              <a:t>단기하중을 받을 경우</a:t>
            </a:r>
            <a:r>
              <a:rPr lang="ko-KR" altLang="en-US" sz="1800"/>
              <a:t> 또는 </a:t>
            </a:r>
            <a:r>
              <a:rPr lang="ko-KR" altLang="en-US" sz="1800">
                <a:solidFill>
                  <a:srgbClr val="A50021"/>
                </a:solidFill>
              </a:rPr>
              <a:t>실험실에서 행한 실험 결과의</a:t>
            </a:r>
            <a:r>
              <a:rPr lang="ko-KR" altLang="en-US" sz="1800"/>
              <a:t> 분석 등을 위해서는 </a:t>
            </a:r>
            <a:br>
              <a:rPr lang="ko-KR" altLang="en-US" sz="1800"/>
            </a:br>
            <a:r>
              <a:rPr lang="ko-KR" altLang="en-US" sz="1800"/>
              <a:t>선형탄성 해석이 필요하므로 여기서 먼저 선형탄성 해석을 다룬다</a:t>
            </a:r>
            <a:r>
              <a:rPr lang="en-US" altLang="ko-KR" sz="1800"/>
              <a:t>.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" name="Rectangle 2"/>
          <p:cNvSpPr>
            <a:spLocks noChangeArrowheads="1"/>
          </p:cNvSpPr>
          <p:nvPr/>
        </p:nvSpPr>
        <p:spPr bwMode="auto">
          <a:xfrm>
            <a:off x="504825" y="981075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800"/>
              <a:t>균열이 가지 않은 단면</a:t>
            </a:r>
          </a:p>
        </p:txBody>
      </p:sp>
      <p:pic>
        <p:nvPicPr>
          <p:cNvPr id="82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16000"/>
            <a:ext cx="217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4" name="Text Box 4"/>
          <p:cNvSpPr txBox="1">
            <a:spLocks noChangeArrowheads="1"/>
          </p:cNvSpPr>
          <p:nvPr/>
        </p:nvSpPr>
        <p:spPr bwMode="auto">
          <a:xfrm>
            <a:off x="227013" y="122238"/>
            <a:ext cx="18446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200">
                <a:solidFill>
                  <a:schemeClr val="bg1"/>
                </a:solidFill>
              </a:rPr>
              <a:t>선형 탄성 해석</a:t>
            </a:r>
          </a:p>
        </p:txBody>
      </p:sp>
      <p:sp>
        <p:nvSpPr>
          <p:cNvPr id="8205" name="Text Box 5"/>
          <p:cNvSpPr txBox="1">
            <a:spLocks noChangeArrowheads="1"/>
          </p:cNvSpPr>
          <p:nvPr/>
        </p:nvSpPr>
        <p:spPr bwMode="auto">
          <a:xfrm>
            <a:off x="5076825" y="355600"/>
            <a:ext cx="3960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r" eaLnBrk="1" hangingPunct="1"/>
            <a:r>
              <a:rPr lang="en-US" altLang="ko-KR">
                <a:solidFill>
                  <a:schemeClr val="bg1"/>
                </a:solidFill>
              </a:rPr>
              <a:t>4.3 </a:t>
            </a:r>
            <a:r>
              <a:rPr lang="ko-KR" altLang="en-US">
                <a:solidFill>
                  <a:schemeClr val="bg1"/>
                </a:solidFill>
              </a:rPr>
              <a:t>축력과 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축 휨모멘트에 대한 거동</a:t>
            </a:r>
          </a:p>
        </p:txBody>
      </p:sp>
      <p:sp>
        <p:nvSpPr>
          <p:cNvPr id="8206" name="Text Box 6"/>
          <p:cNvSpPr txBox="1">
            <a:spLocks noChangeArrowheads="1"/>
          </p:cNvSpPr>
          <p:nvPr/>
        </p:nvSpPr>
        <p:spPr bwMode="auto">
          <a:xfrm>
            <a:off x="527050" y="1485900"/>
            <a:ext cx="3829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ko-KR" altLang="en-US" sz="1800"/>
              <a:t>콘크리트 응력 </a:t>
            </a:r>
            <a:r>
              <a:rPr lang="en-US" altLang="ko-KR" sz="1800"/>
              <a:t>:</a:t>
            </a:r>
          </a:p>
          <a:p>
            <a:pPr eaLnBrk="1" hangingPunct="1">
              <a:buFont typeface="Wingdings" pitchFamily="2" charset="2"/>
              <a:buChar char="ü"/>
            </a:pPr>
            <a:endParaRPr lang="en-US" altLang="ko-KR" sz="1800"/>
          </a:p>
        </p:txBody>
      </p:sp>
      <p:graphicFrame>
        <p:nvGraphicFramePr>
          <p:cNvPr id="8194" name="Object 11"/>
          <p:cNvGraphicFramePr>
            <a:graphicFrameLocks noChangeAspect="1"/>
          </p:cNvGraphicFramePr>
          <p:nvPr/>
        </p:nvGraphicFramePr>
        <p:xfrm>
          <a:off x="5407025" y="908050"/>
          <a:ext cx="3629025" cy="561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6" name="비트맵 이미지" r:id="rId5" imgW="3629532" imgH="5619048" progId="Paint.Picture">
                  <p:embed/>
                </p:oleObj>
              </mc:Choice>
              <mc:Fallback>
                <p:oleObj name="비트맵 이미지" r:id="rId5" imgW="3629532" imgH="5619048" progId="Paint.Picture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7025" y="908050"/>
                        <a:ext cx="3629025" cy="561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12"/>
          <p:cNvGraphicFramePr>
            <a:graphicFrameLocks noChangeAspect="1"/>
          </p:cNvGraphicFramePr>
          <p:nvPr/>
        </p:nvGraphicFramePr>
        <p:xfrm>
          <a:off x="1250950" y="1900238"/>
          <a:ext cx="181927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7" name="비트맵 이미지" r:id="rId7" imgW="1819529" imgH="523810" progId="Paint.Picture">
                  <p:embed/>
                </p:oleObj>
              </mc:Choice>
              <mc:Fallback>
                <p:oleObj name="비트맵 이미지" r:id="rId7" imgW="1819529" imgH="523810" progId="Paint.Picture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950" y="1900238"/>
                        <a:ext cx="1819275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13"/>
          <p:cNvGraphicFramePr>
            <a:graphicFrameLocks noChangeAspect="1"/>
          </p:cNvGraphicFramePr>
          <p:nvPr/>
        </p:nvGraphicFramePr>
        <p:xfrm>
          <a:off x="3338513" y="1844675"/>
          <a:ext cx="18097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비트맵 이미지" r:id="rId9" imgW="1809524" imgH="581106" progId="Paint.Picture">
                  <p:embed/>
                </p:oleObj>
              </mc:Choice>
              <mc:Fallback>
                <p:oleObj name="비트맵 이미지" r:id="rId9" imgW="1809524" imgH="581106" progId="Paint.Picture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8513" y="1844675"/>
                        <a:ext cx="180975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14"/>
          <p:cNvGraphicFramePr>
            <a:graphicFrameLocks noChangeAspect="1"/>
          </p:cNvGraphicFramePr>
          <p:nvPr/>
        </p:nvGraphicFramePr>
        <p:xfrm>
          <a:off x="1192213" y="2492375"/>
          <a:ext cx="17145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name="비트맵 이미지" r:id="rId11" imgW="1714739" imgH="314286" progId="Paint.Picture">
                  <p:embed/>
                </p:oleObj>
              </mc:Choice>
              <mc:Fallback>
                <p:oleObj name="비트맵 이미지" r:id="rId11" imgW="1714739" imgH="314286" progId="Paint.Picture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3" y="2492375"/>
                        <a:ext cx="171450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15"/>
          <p:cNvGraphicFramePr>
            <a:graphicFrameLocks noChangeAspect="1"/>
          </p:cNvGraphicFramePr>
          <p:nvPr/>
        </p:nvGraphicFramePr>
        <p:xfrm>
          <a:off x="1220788" y="2924175"/>
          <a:ext cx="2333625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" name="비트맵 이미지" r:id="rId13" imgW="2333333" imgH="266737" progId="Paint.Picture">
                  <p:embed/>
                </p:oleObj>
              </mc:Choice>
              <mc:Fallback>
                <p:oleObj name="비트맵 이미지" r:id="rId13" imgW="2333333" imgH="266737" progId="Paint.Picture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88" y="2924175"/>
                        <a:ext cx="2333625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7" name="Text Box 16"/>
          <p:cNvSpPr txBox="1">
            <a:spLocks noChangeArrowheads="1"/>
          </p:cNvSpPr>
          <p:nvPr/>
        </p:nvSpPr>
        <p:spPr bwMode="auto">
          <a:xfrm>
            <a:off x="527050" y="3357563"/>
            <a:ext cx="4837113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800"/>
              <a:t>조건 </a:t>
            </a:r>
            <a:r>
              <a:rPr lang="en-US" altLang="ko-KR" sz="1800"/>
              <a:t>1 : </a:t>
            </a:r>
            <a:r>
              <a:rPr lang="ko-KR" altLang="en-US" sz="1800"/>
              <a:t>응력의 범위가 압축의 경우 </a:t>
            </a:r>
            <a:br>
              <a:rPr lang="ko-KR" altLang="en-US" sz="1800"/>
            </a:br>
            <a:r>
              <a:rPr lang="ko-KR" altLang="en-US" sz="1800"/>
              <a:t>	       </a:t>
            </a:r>
            <a:r>
              <a:rPr lang="en-US" altLang="ko-KR" sz="1800"/>
              <a:t>0.4</a:t>
            </a:r>
            <a:r>
              <a:rPr lang="en-US" altLang="ko-KR" sz="1800" i="1">
                <a:latin typeface="Times New Roman" pitchFamily="18" charset="0"/>
              </a:rPr>
              <a:t>f</a:t>
            </a:r>
            <a:r>
              <a:rPr lang="en-US" altLang="ko-KR" sz="1800" i="1" baseline="-25000">
                <a:latin typeface="Times New Roman" pitchFamily="18" charset="0"/>
              </a:rPr>
              <a:t>cu</a:t>
            </a:r>
            <a:r>
              <a:rPr lang="en-US" altLang="ko-KR" sz="1800"/>
              <a:t> ~ 0.5</a:t>
            </a:r>
            <a:r>
              <a:rPr lang="en-US" altLang="ko-KR" sz="1800" i="1">
                <a:latin typeface="Times New Roman" pitchFamily="18" charset="0"/>
              </a:rPr>
              <a:t>f</a:t>
            </a:r>
            <a:r>
              <a:rPr lang="en-US" altLang="ko-KR" sz="1800" i="1" baseline="-25000">
                <a:latin typeface="Times New Roman" pitchFamily="18" charset="0"/>
              </a:rPr>
              <a:t>cu</a:t>
            </a:r>
            <a:r>
              <a:rPr lang="en-US" altLang="ko-KR" sz="1800"/>
              <a:t> </a:t>
            </a:r>
            <a:r>
              <a:rPr lang="ko-KR" altLang="en-US" sz="1800"/>
              <a:t>이하여야 함 </a:t>
            </a:r>
            <a:r>
              <a:rPr lang="en-US" altLang="ko-KR" sz="1800"/>
              <a:t>(</a:t>
            </a:r>
            <a:r>
              <a:rPr lang="ko-KR" altLang="en-US" sz="1800"/>
              <a:t>왜</a:t>
            </a:r>
            <a:r>
              <a:rPr lang="en-US" altLang="ko-KR" sz="1800"/>
              <a:t>?)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800"/>
              <a:t>조건 </a:t>
            </a:r>
            <a:r>
              <a:rPr lang="en-US" altLang="ko-KR" sz="1800"/>
              <a:t>2 : </a:t>
            </a:r>
            <a:r>
              <a:rPr lang="ko-KR" altLang="en-US" sz="1800"/>
              <a:t>응력의 범위가 인장일 경우 휨인장</a:t>
            </a:r>
            <a:br>
              <a:rPr lang="ko-KR" altLang="en-US" sz="1800"/>
            </a:br>
            <a:r>
              <a:rPr lang="ko-KR" altLang="en-US" sz="1800"/>
              <a:t>	       강도 </a:t>
            </a:r>
            <a:r>
              <a:rPr lang="en-US" altLang="ko-KR" sz="1800" i="1">
                <a:latin typeface="Times New Roman" pitchFamily="18" charset="0"/>
              </a:rPr>
              <a:t>f</a:t>
            </a:r>
            <a:r>
              <a:rPr lang="en-US" altLang="ko-KR" sz="1800" i="1" baseline="-25000">
                <a:latin typeface="Times New Roman" pitchFamily="18" charset="0"/>
              </a:rPr>
              <a:t>r</a:t>
            </a:r>
            <a:r>
              <a:rPr lang="en-US" altLang="ko-KR" sz="1800"/>
              <a:t> </a:t>
            </a:r>
            <a:r>
              <a:rPr lang="ko-KR" altLang="en-US" sz="1800"/>
              <a:t>이하가 되어야 함</a:t>
            </a:r>
          </a:p>
          <a:p>
            <a:pPr eaLnBrk="1" hangingPunct="1">
              <a:buFont typeface="Wingdings" pitchFamily="2" charset="2"/>
              <a:buChar char="ü"/>
            </a:pPr>
            <a:endParaRPr lang="en-US" altLang="ko-KR" sz="1800"/>
          </a:p>
        </p:txBody>
      </p:sp>
      <p:sp>
        <p:nvSpPr>
          <p:cNvPr id="8208" name="Text Box 17"/>
          <p:cNvSpPr txBox="1">
            <a:spLocks noChangeArrowheads="1"/>
          </p:cNvSpPr>
          <p:nvPr/>
        </p:nvSpPr>
        <p:spPr bwMode="auto">
          <a:xfrm>
            <a:off x="527050" y="4592638"/>
            <a:ext cx="3829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ko-KR" altLang="en-US" sz="1800"/>
              <a:t>철근 응력 </a:t>
            </a:r>
            <a:r>
              <a:rPr lang="en-US" altLang="ko-KR" sz="1800"/>
              <a:t>:</a:t>
            </a:r>
          </a:p>
          <a:p>
            <a:pPr eaLnBrk="1" hangingPunct="1">
              <a:buFont typeface="Wingdings" pitchFamily="2" charset="2"/>
              <a:buChar char="ü"/>
            </a:pPr>
            <a:endParaRPr lang="en-US" altLang="ko-KR" sz="1800"/>
          </a:p>
        </p:txBody>
      </p:sp>
      <p:graphicFrame>
        <p:nvGraphicFramePr>
          <p:cNvPr id="8199" name="Object 19"/>
          <p:cNvGraphicFramePr>
            <a:graphicFrameLocks noChangeAspect="1"/>
          </p:cNvGraphicFramePr>
          <p:nvPr/>
        </p:nvGraphicFramePr>
        <p:xfrm>
          <a:off x="1042988" y="5014913"/>
          <a:ext cx="21621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1" name="비트맵 이미지" r:id="rId15" imgW="2161905" imgH="457143" progId="Paint.Picture">
                  <p:embed/>
                </p:oleObj>
              </mc:Choice>
              <mc:Fallback>
                <p:oleObj name="비트맵 이미지" r:id="rId15" imgW="2161905" imgH="457143" progId="Paint.Picture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5014913"/>
                        <a:ext cx="216217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20"/>
          <p:cNvGraphicFramePr>
            <a:graphicFrameLocks noChangeAspect="1"/>
          </p:cNvGraphicFramePr>
          <p:nvPr/>
        </p:nvGraphicFramePr>
        <p:xfrm>
          <a:off x="3419475" y="4943475"/>
          <a:ext cx="204787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2" name="비트맵 이미지" r:id="rId17" imgW="2048161" imgH="523810" progId="Paint.Picture">
                  <p:embed/>
                </p:oleObj>
              </mc:Choice>
              <mc:Fallback>
                <p:oleObj name="비트맵 이미지" r:id="rId17" imgW="2048161" imgH="523810" progId="Paint.Picture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943475"/>
                        <a:ext cx="2047875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1" name="Object 21"/>
          <p:cNvGraphicFramePr>
            <a:graphicFrameLocks noChangeAspect="1"/>
          </p:cNvGraphicFramePr>
          <p:nvPr/>
        </p:nvGraphicFramePr>
        <p:xfrm>
          <a:off x="1116013" y="5591175"/>
          <a:ext cx="21240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" name="비트맵 이미지" r:id="rId19" imgW="2123810" imgH="285866" progId="Paint.Picture">
                  <p:embed/>
                </p:oleObj>
              </mc:Choice>
              <mc:Fallback>
                <p:oleObj name="비트맵 이미지" r:id="rId19" imgW="2123810" imgH="285866" progId="Paint.Picture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591175"/>
                        <a:ext cx="21240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9" name="Text Box 22"/>
          <p:cNvSpPr txBox="1">
            <a:spLocks noChangeArrowheads="1"/>
          </p:cNvSpPr>
          <p:nvPr/>
        </p:nvSpPr>
        <p:spPr bwMode="auto">
          <a:xfrm>
            <a:off x="527050" y="6021388"/>
            <a:ext cx="48371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342900" indent="-3429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800"/>
              <a:t>조건 </a:t>
            </a:r>
            <a:r>
              <a:rPr lang="en-US" altLang="ko-KR" sz="1800"/>
              <a:t>:  </a:t>
            </a:r>
            <a:r>
              <a:rPr lang="en-US" altLang="ko-KR" sz="1800" i="1">
                <a:latin typeface="Times New Roman" pitchFamily="18" charset="0"/>
              </a:rPr>
              <a:t>f</a:t>
            </a:r>
            <a:r>
              <a:rPr lang="en-US" altLang="ko-KR" sz="1800" i="1" baseline="-25000">
                <a:latin typeface="Times New Roman" pitchFamily="18" charset="0"/>
              </a:rPr>
              <a:t>s</a:t>
            </a:r>
            <a:r>
              <a:rPr lang="en-US" altLang="ko-KR" sz="1800"/>
              <a:t> </a:t>
            </a:r>
            <a:r>
              <a:rPr lang="ko-KR" altLang="en-US" sz="1800"/>
              <a:t>와 </a:t>
            </a:r>
            <a:r>
              <a:rPr lang="en-US" altLang="ko-KR" sz="1800" i="1">
                <a:latin typeface="Times New Roman" pitchFamily="18" charset="0"/>
              </a:rPr>
              <a:t>f</a:t>
            </a:r>
            <a:r>
              <a:rPr lang="en-US" altLang="ko-KR" sz="1800" i="1" baseline="-25000">
                <a:latin typeface="Times New Roman" pitchFamily="18" charset="0"/>
              </a:rPr>
              <a:t>s</a:t>
            </a:r>
            <a:r>
              <a:rPr lang="en-US" altLang="ko-KR" sz="1800" i="1">
                <a:latin typeface="Times New Roman" pitchFamily="18" charset="0"/>
              </a:rPr>
              <a:t>’</a:t>
            </a:r>
            <a:r>
              <a:rPr lang="en-US" altLang="ko-KR" sz="1800"/>
              <a:t> </a:t>
            </a:r>
            <a:r>
              <a:rPr lang="ko-KR" altLang="en-US" sz="1800"/>
              <a:t>는 항복강도 </a:t>
            </a:r>
            <a:r>
              <a:rPr lang="en-US" altLang="ko-KR" sz="1800" i="1">
                <a:latin typeface="Times New Roman" pitchFamily="18" charset="0"/>
              </a:rPr>
              <a:t>f</a:t>
            </a:r>
            <a:r>
              <a:rPr lang="en-US" altLang="ko-KR" sz="1800" i="1" baseline="-25000">
                <a:latin typeface="Times New Roman" pitchFamily="18" charset="0"/>
              </a:rPr>
              <a:t>y</a:t>
            </a:r>
            <a:r>
              <a:rPr lang="en-US" altLang="ko-KR" sz="1800"/>
              <a:t> </a:t>
            </a:r>
            <a:r>
              <a:rPr lang="ko-KR" altLang="en-US" sz="1800"/>
              <a:t>이하여야 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산돌고딕B"/>
        <a:ea typeface="산돌고딕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산돌고딕B" pitchFamily="18" charset="-127"/>
            <a:ea typeface="산돌고딕B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산돌고딕B" pitchFamily="18" charset="-127"/>
            <a:ea typeface="산돌고딕B" pitchFamily="18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1603</Words>
  <Application>Microsoft Office PowerPoint</Application>
  <PresentationFormat>화면 슬라이드 쇼(4:3)</PresentationFormat>
  <Paragraphs>330</Paragraphs>
  <Slides>40</Slides>
  <Notes>40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3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굴림</vt:lpstr>
      <vt:lpstr>Wingdings</vt:lpstr>
      <vt:lpstr>Arial</vt:lpstr>
      <vt:lpstr>맑은 고딕</vt:lpstr>
      <vt:lpstr>산돌고딕B</vt:lpstr>
      <vt:lpstr>Times New Roman</vt:lpstr>
      <vt:lpstr>기본 디자인</vt:lpstr>
      <vt:lpstr>비트맵 이미지</vt:lpstr>
      <vt:lpstr>Equation</vt:lpstr>
      <vt:lpstr>Graph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open</dc:creator>
  <cp:lastModifiedBy>...</cp:lastModifiedBy>
  <cp:revision>122</cp:revision>
  <dcterms:created xsi:type="dcterms:W3CDTF">2005-03-02T08:16:18Z</dcterms:created>
  <dcterms:modified xsi:type="dcterms:W3CDTF">2016-06-30T00:40:59Z</dcterms:modified>
</cp:coreProperties>
</file>